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3"/>
  </p:notesMasterIdLst>
  <p:handoutMasterIdLst>
    <p:handoutMasterId r:id="rId34"/>
  </p:handoutMasterIdLst>
  <p:sldIdLst>
    <p:sldId id="509" r:id="rId2"/>
    <p:sldId id="548" r:id="rId3"/>
    <p:sldId id="549" r:id="rId4"/>
    <p:sldId id="550" r:id="rId5"/>
    <p:sldId id="551" r:id="rId6"/>
    <p:sldId id="552" r:id="rId7"/>
    <p:sldId id="553" r:id="rId8"/>
    <p:sldId id="554" r:id="rId9"/>
    <p:sldId id="555" r:id="rId10"/>
    <p:sldId id="556" r:id="rId11"/>
    <p:sldId id="557" r:id="rId12"/>
    <p:sldId id="558" r:id="rId13"/>
    <p:sldId id="559" r:id="rId14"/>
    <p:sldId id="560" r:id="rId15"/>
    <p:sldId id="561" r:id="rId16"/>
    <p:sldId id="562" r:id="rId17"/>
    <p:sldId id="563" r:id="rId18"/>
    <p:sldId id="564" r:id="rId19"/>
    <p:sldId id="565" r:id="rId20"/>
    <p:sldId id="566" r:id="rId21"/>
    <p:sldId id="567" r:id="rId22"/>
    <p:sldId id="569" r:id="rId23"/>
    <p:sldId id="570" r:id="rId24"/>
    <p:sldId id="571" r:id="rId25"/>
    <p:sldId id="572" r:id="rId26"/>
    <p:sldId id="573" r:id="rId27"/>
    <p:sldId id="574" r:id="rId28"/>
    <p:sldId id="578" r:id="rId29"/>
    <p:sldId id="575" r:id="rId30"/>
    <p:sldId id="576" r:id="rId31"/>
    <p:sldId id="57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44576-33E1-675F-C07F-7AF33FE68C60}" name="Ashley Procum" initials="AP" userId="S::ashley.procum@ascendlearning.com::f41cbc34-8f41-47f0-9b97-9ea2ebebd0a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shley Procum" initials="AP" lastIdx="193" clrIdx="0">
    <p:extLst>
      <p:ext uri="{19B8F6BF-5375-455C-9EA6-DF929625EA0E}">
        <p15:presenceInfo xmlns:p15="http://schemas.microsoft.com/office/powerpoint/2012/main" userId="S::ashley.procum@ascendlearning.com::f41cbc34-8f41-47f0-9b97-9ea2ebebd0a6" providerId="AD"/>
      </p:ext>
    </p:extLst>
  </p:cmAuthor>
  <p:cmAuthor id="2" name="Heather" initials="HE" lastIdx="78" clrIdx="1">
    <p:extLst>
      <p:ext uri="{19B8F6BF-5375-455C-9EA6-DF929625EA0E}">
        <p15:presenceInfo xmlns:p15="http://schemas.microsoft.com/office/powerpoint/2012/main" userId="Heather" providerId="None"/>
      </p:ext>
    </p:extLst>
  </p:cmAuthor>
  <p:cmAuthor id="3" name="Patrice Andrews" initials="PA" lastIdx="14" clrIdx="2">
    <p:extLst>
      <p:ext uri="{19B8F6BF-5375-455C-9EA6-DF929625EA0E}">
        <p15:presenceInfo xmlns:p15="http://schemas.microsoft.com/office/powerpoint/2012/main" userId="c11d8067d23e599a" providerId="Windows Live"/>
      </p:ext>
    </p:extLst>
  </p:cmAuthor>
  <p:cmAuthor id="4" name="Samantha Gillespie" initials="SG" lastIdx="5" clrIdx="3">
    <p:extLst>
      <p:ext uri="{19B8F6BF-5375-455C-9EA6-DF929625EA0E}">
        <p15:presenceInfo xmlns:p15="http://schemas.microsoft.com/office/powerpoint/2012/main" userId="S::Samantha.Gillespie@ascendlearning.com::f0423209-4b95-408a-a46a-34414e06f7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C9DB"/>
    <a:srgbClr val="FAD6B2"/>
    <a:srgbClr val="FDC29D"/>
    <a:srgbClr val="F05123"/>
    <a:srgbClr val="442D6E"/>
    <a:srgbClr val="C8C1D2"/>
    <a:srgbClr val="FFECD1"/>
    <a:srgbClr val="E0DCE5"/>
    <a:srgbClr val="4D525F"/>
    <a:srgbClr val="F4FA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116" autoAdjust="0"/>
    <p:restoredTop sz="55479" autoAdjust="0"/>
  </p:normalViewPr>
  <p:slideViewPr>
    <p:cSldViewPr snapToGrid="0">
      <p:cViewPr varScale="1">
        <p:scale>
          <a:sx n="67" d="100"/>
          <a:sy n="67" d="100"/>
        </p:scale>
        <p:origin x="2088" y="176"/>
      </p:cViewPr>
      <p:guideLst>
        <p:guide orient="horz" pos="2160"/>
        <p:guide pos="3840"/>
      </p:guideLst>
    </p:cSldViewPr>
  </p:slideViewPr>
  <p:outlineViewPr>
    <p:cViewPr>
      <p:scale>
        <a:sx n="33" d="100"/>
        <a:sy n="33" d="100"/>
      </p:scale>
      <p:origin x="0" y="-48328"/>
    </p:cViewPr>
  </p:outlineViewPr>
  <p:notesTextViewPr>
    <p:cViewPr>
      <p:scale>
        <a:sx n="100" d="100"/>
        <a:sy n="100" d="100"/>
      </p:scale>
      <p:origin x="0" y="0"/>
    </p:cViewPr>
  </p:notesTextViewPr>
  <p:sorterViewPr>
    <p:cViewPr>
      <p:scale>
        <a:sx n="1" d="1"/>
        <a:sy n="1" d="1"/>
      </p:scale>
      <p:origin x="0" y="0"/>
    </p:cViewPr>
  </p:sorterViewPr>
  <p:notesViewPr>
    <p:cSldViewPr snapToGrid="0">
      <p:cViewPr>
        <p:scale>
          <a:sx n="125" d="100"/>
          <a:sy n="125" d="100"/>
        </p:scale>
        <p:origin x="804" y="-7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latin typeface="Arial" panose="020B06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EEBDA6D-DC69-4DCE-BAF7-6763517D3376}" type="datetimeFigureOut">
              <a:rPr lang="en-US">
                <a:latin typeface="Arial" panose="020B0604020202020204" pitchFamily="34" charset="0"/>
              </a:rPr>
              <a:t>9/10/26</a:t>
            </a:fld>
            <a:endParaRPr dirty="0">
              <a:latin typeface="Arial" panose="020B06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latin typeface="Arial" panose="020B06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977E94-A6AB-4E02-8E43-E89F9CF4757F}" type="slidenum">
              <a:rPr>
                <a:latin typeface="Arial" panose="020B0604020202020204" pitchFamily="34" charset="0"/>
              </a:rPr>
              <a:t>‹#›</a:t>
            </a:fld>
            <a:endParaRPr dirty="0">
              <a:latin typeface="Arial" panose="020B0604020202020204" pitchFamily="34" charset="0"/>
            </a:endParaRPr>
          </a:p>
        </p:txBody>
      </p:sp>
    </p:spTree>
    <p:extLst>
      <p:ext uri="{BB962C8B-B14F-4D97-AF65-F5344CB8AC3E}">
        <p14:creationId xmlns:p14="http://schemas.microsoft.com/office/powerpoint/2010/main" val="2154258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237F6C43-988E-4257-9A1C-C162EF036D58}" type="datetimeFigureOut">
              <a:rPr lang="en-US" smtClean="0"/>
              <a:pPr/>
              <a:t>9/10/26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DED491D0-8E1B-49C7-849B-A28568D94497}" type="slidenum">
              <a:rPr lang="en-US" smtClean="0"/>
              <a:pPr/>
              <a:t>‹#›</a:t>
            </a:fld>
            <a:endParaRPr lang="en-US" dirty="0"/>
          </a:p>
        </p:txBody>
      </p:sp>
    </p:spTree>
    <p:extLst>
      <p:ext uri="{BB962C8B-B14F-4D97-AF65-F5344CB8AC3E}">
        <p14:creationId xmlns:p14="http://schemas.microsoft.com/office/powerpoint/2010/main" val="1726325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ea typeface="ＭＳ Ｐゴシック" pitchFamily="34" charset="-128"/>
              </a:rPr>
              <a:t>Welcome to the Emergency Care &amp; Safety Institute 2026 Instructor Guideline Update.</a:t>
            </a:r>
            <a:endParaRPr lang="en-US" dirty="0"/>
          </a:p>
        </p:txBody>
      </p:sp>
      <p:sp>
        <p:nvSpPr>
          <p:cNvPr id="4" name="Slide Number Placeholder 3"/>
          <p:cNvSpPr>
            <a:spLocks noGrp="1"/>
          </p:cNvSpPr>
          <p:nvPr>
            <p:ph type="sldNum" sz="quarter" idx="5"/>
          </p:nvPr>
        </p:nvSpPr>
        <p:spPr/>
        <p:txBody>
          <a:bodyPr/>
          <a:lstStyle/>
          <a:p>
            <a:fld id="{DED491D0-8E1B-49C7-849B-A28568D94497}" type="slidenum">
              <a:rPr lang="en-US" smtClean="0"/>
              <a:pPr/>
              <a:t>1</a:t>
            </a:fld>
            <a:endParaRPr lang="en-US" dirty="0"/>
          </a:p>
        </p:txBody>
      </p:sp>
    </p:spTree>
    <p:extLst>
      <p:ext uri="{BB962C8B-B14F-4D97-AF65-F5344CB8AC3E}">
        <p14:creationId xmlns:p14="http://schemas.microsoft.com/office/powerpoint/2010/main" val="545906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course, we will be reviewing the 2025 updates to the International Liaison Committee on Resuscitation’s Consensus on Science with Treatment Recommendations and the related Emergency Cardiovascular Care Guidelines from the American Heart Association. As ECSI courses are built using these guidelines, we will also discuss changes to the core ECSI courses that instructors should be aware of. We will also outline some of the global updates being implemented in the current ECSI programs. Finally, we will go over ECSI program releases and changes to the ECSI Instructor Development Course.</a:t>
            </a:r>
          </a:p>
        </p:txBody>
      </p:sp>
      <p:sp>
        <p:nvSpPr>
          <p:cNvPr id="4" name="Slide Number Placeholder 3"/>
          <p:cNvSpPr>
            <a:spLocks noGrp="1"/>
          </p:cNvSpPr>
          <p:nvPr>
            <p:ph type="sldNum" sz="quarter" idx="5"/>
          </p:nvPr>
        </p:nvSpPr>
        <p:spPr/>
        <p:txBody>
          <a:bodyPr/>
          <a:lstStyle/>
          <a:p>
            <a:fld id="{DED491D0-8E1B-49C7-849B-A28568D94497}" type="slidenum">
              <a:rPr lang="en-US" smtClean="0"/>
              <a:pPr/>
              <a:t>2</a:t>
            </a:fld>
            <a:endParaRPr lang="en-US" dirty="0"/>
          </a:p>
        </p:txBody>
      </p:sp>
    </p:spTree>
    <p:extLst>
      <p:ext uri="{BB962C8B-B14F-4D97-AF65-F5344CB8AC3E}">
        <p14:creationId xmlns:p14="http://schemas.microsoft.com/office/powerpoint/2010/main" val="3880235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B6E7A-B2CA-398A-9087-C956C2D4E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242A0A-7E21-EC37-AD2E-399967B7697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ACE549B-40BD-9123-3231-D32BED96A742}"/>
              </a:ext>
            </a:extLst>
          </p:cNvPr>
          <p:cNvSpPr>
            <a:spLocks noGrp="1"/>
          </p:cNvSpPr>
          <p:nvPr>
            <p:ph type="body" idx="1"/>
          </p:nvPr>
        </p:nvSpPr>
        <p:spPr/>
        <p:txBody>
          <a:bodyPr/>
          <a:lstStyle/>
          <a:p>
            <a:r>
              <a:rPr lang="en-US" dirty="0"/>
              <a:t>First, let’s review what the International Liaison Committee on Resuscitation is and what it does, the Consensus on Science with Treatment Recommendations development process, and the Emergency Cardiovascular Care Guidelines that stem from it.</a:t>
            </a:r>
          </a:p>
          <a:p>
            <a:endParaRPr lang="en-US" dirty="0"/>
          </a:p>
          <a:p>
            <a:r>
              <a:rPr lang="en-US" dirty="0"/>
              <a:t>The International Liaison Committee on Resuscitation, or ILCOR, was established in 1992 and is a collaboration of global resuscitation councils and organizations. Its mission is to </a:t>
            </a:r>
            <a:r>
              <a:rPr lang="en-US" sz="1200" dirty="0">
                <a:effectLst/>
                <a:latin typeface="Segoe UI" panose="020B0502040204020203" pitchFamily="34" charset="0"/>
              </a:rPr>
              <a:t>save lives by promoting, distributing, and advocating for </a:t>
            </a:r>
            <a:r>
              <a:rPr lang="en-US" sz="1800" b="0" i="0" dirty="0">
                <a:solidFill>
                  <a:srgbClr val="000000"/>
                </a:solidFill>
                <a:effectLst/>
                <a:latin typeface="Noah W00 Regular"/>
              </a:rPr>
              <a:t>evidence-informed emergency care worldwide.</a:t>
            </a:r>
          </a:p>
        </p:txBody>
      </p:sp>
      <p:sp>
        <p:nvSpPr>
          <p:cNvPr id="4" name="Slide Number Placeholder 3">
            <a:extLst>
              <a:ext uri="{FF2B5EF4-FFF2-40B4-BE49-F238E27FC236}">
                <a16:creationId xmlns:a16="http://schemas.microsoft.com/office/drawing/2014/main" id="{E0593F6B-D46D-AF1B-F059-E7CE9BB40644}"/>
              </a:ext>
            </a:extLst>
          </p:cNvPr>
          <p:cNvSpPr>
            <a:spLocks noGrp="1"/>
          </p:cNvSpPr>
          <p:nvPr>
            <p:ph type="sldNum" sz="quarter" idx="5"/>
          </p:nvPr>
        </p:nvSpPr>
        <p:spPr/>
        <p:txBody>
          <a:bodyPr/>
          <a:lstStyle/>
          <a:p>
            <a:fld id="{DED491D0-8E1B-49C7-849B-A28568D94497}" type="slidenum">
              <a:rPr lang="en-US" smtClean="0"/>
              <a:pPr/>
              <a:t>3</a:t>
            </a:fld>
            <a:endParaRPr lang="en-US" dirty="0"/>
          </a:p>
        </p:txBody>
      </p:sp>
    </p:spTree>
    <p:extLst>
      <p:ext uri="{BB962C8B-B14F-4D97-AF65-F5344CB8AC3E}">
        <p14:creationId xmlns:p14="http://schemas.microsoft.com/office/powerpoint/2010/main" val="177051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6AB8E-5526-385E-2381-F07A3760B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F2A420-569B-16E7-7DE6-20B92F52C63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5CECB7-A824-A7F6-C044-3A7E43872624}"/>
              </a:ext>
            </a:extLst>
          </p:cNvPr>
          <p:cNvSpPr>
            <a:spLocks noGrp="1"/>
          </p:cNvSpPr>
          <p:nvPr>
            <p:ph type="body" idx="1"/>
          </p:nvPr>
        </p:nvSpPr>
        <p:spPr/>
        <p:txBody>
          <a:bodyPr/>
          <a:lstStyle/>
          <a:p>
            <a:r>
              <a:rPr lang="en-US" sz="1200" b="0" i="0" u="none" strike="noStrike" kern="1200" baseline="0" dirty="0">
                <a:solidFill>
                  <a:schemeClr val="tx1"/>
                </a:solidFill>
                <a:latin typeface="Arial" panose="020B0604020202020204" pitchFamily="34" charset="0"/>
                <a:ea typeface="+mn-ea"/>
                <a:cs typeface="+mn-cs"/>
              </a:rPr>
              <a:t>ILCOR has six Task Forces that are made up of expert representatives from its member organizations. These Task Forces review scientific research in the areas listed here.</a:t>
            </a:r>
            <a:endParaRPr lang="en-US" dirty="0"/>
          </a:p>
        </p:txBody>
      </p:sp>
      <p:sp>
        <p:nvSpPr>
          <p:cNvPr id="4" name="Slide Number Placeholder 3">
            <a:extLst>
              <a:ext uri="{FF2B5EF4-FFF2-40B4-BE49-F238E27FC236}">
                <a16:creationId xmlns:a16="http://schemas.microsoft.com/office/drawing/2014/main" id="{7A7500BB-DA0D-90A3-0A88-F96839008963}"/>
              </a:ext>
            </a:extLst>
          </p:cNvPr>
          <p:cNvSpPr>
            <a:spLocks noGrp="1"/>
          </p:cNvSpPr>
          <p:nvPr>
            <p:ph type="sldNum" sz="quarter" idx="5"/>
          </p:nvPr>
        </p:nvSpPr>
        <p:spPr/>
        <p:txBody>
          <a:bodyPr/>
          <a:lstStyle/>
          <a:p>
            <a:fld id="{DED491D0-8E1B-49C7-849B-A28568D94497}" type="slidenum">
              <a:rPr lang="en-US" smtClean="0"/>
              <a:pPr/>
              <a:t>4</a:t>
            </a:fld>
            <a:endParaRPr lang="en-US" dirty="0"/>
          </a:p>
        </p:txBody>
      </p:sp>
    </p:spTree>
    <p:extLst>
      <p:ext uri="{BB962C8B-B14F-4D97-AF65-F5344CB8AC3E}">
        <p14:creationId xmlns:p14="http://schemas.microsoft.com/office/powerpoint/2010/main" val="4007182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9C1B7-C88A-B49E-4FE8-67151CB70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BA25E2-79A9-AC08-AECC-BE7D83CD9DE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5FC9AB3-7004-CB13-FE0F-B7B8545F142A}"/>
              </a:ext>
            </a:extLst>
          </p:cNvPr>
          <p:cNvSpPr>
            <a:spLocks noGrp="1"/>
          </p:cNvSpPr>
          <p:nvPr>
            <p:ph type="body" idx="1"/>
          </p:nvPr>
        </p:nvSpPr>
        <p:spPr/>
        <p:txBody>
          <a:bodyPr/>
          <a:lstStyle/>
          <a:p>
            <a:r>
              <a:rPr lang="en-US" sz="1200" b="0" i="0" kern="1200" dirty="0">
                <a:solidFill>
                  <a:schemeClr val="tx1"/>
                </a:solidFill>
                <a:effectLst/>
                <a:latin typeface="Arial" panose="020B0604020202020204" pitchFamily="34" charset="0"/>
                <a:ea typeface="+mn-ea"/>
                <a:cs typeface="+mn-cs"/>
              </a:rPr>
              <a:t>On a regular basis, Task Force members rigorously evaluate and debate the scientific research available for their specific areas. They then come to a consensus on what that science means for patient care based on the quality and strength of that science. Each consensus aids in creating treatment guidelines by providing actionable recommendations for providers and is referred to as the Consensus on Science with Treatment Recommendations, or </a:t>
            </a:r>
            <a:r>
              <a:rPr lang="en-US" sz="1200" b="0" i="0" kern="1200" dirty="0" err="1">
                <a:solidFill>
                  <a:schemeClr val="tx1"/>
                </a:solidFill>
                <a:effectLst/>
                <a:latin typeface="Arial" panose="020B0604020202020204" pitchFamily="34" charset="0"/>
                <a:ea typeface="+mn-ea"/>
                <a:cs typeface="+mn-cs"/>
              </a:rPr>
              <a:t>CoSTR</a:t>
            </a:r>
            <a:r>
              <a:rPr lang="en-US" sz="1200" b="0" i="0" kern="1200" dirty="0">
                <a:solidFill>
                  <a:schemeClr val="tx1"/>
                </a:solidFill>
                <a:effectLst/>
                <a:latin typeface="Arial" panose="020B0604020202020204" pitchFamily="34" charset="0"/>
                <a:ea typeface="+mn-ea"/>
                <a:cs typeface="+mn-cs"/>
              </a:rPr>
              <a:t>.</a:t>
            </a:r>
          </a:p>
          <a:p>
            <a:r>
              <a:rPr lang="en-US" sz="1200" b="0" i="0" kern="1200" dirty="0">
                <a:solidFill>
                  <a:schemeClr val="tx1"/>
                </a:solidFill>
                <a:effectLst/>
                <a:latin typeface="Arial" panose="020B0604020202020204" pitchFamily="34" charset="0"/>
                <a:ea typeface="+mn-ea"/>
                <a:cs typeface="+mn-cs"/>
              </a:rPr>
              <a:t> </a:t>
            </a:r>
          </a:p>
          <a:p>
            <a:r>
              <a:rPr lang="en-US" sz="1200" b="0" i="0" kern="1200" dirty="0">
                <a:solidFill>
                  <a:schemeClr val="tx1"/>
                </a:solidFill>
                <a:effectLst/>
                <a:latin typeface="Arial" panose="020B0604020202020204" pitchFamily="34" charset="0"/>
                <a:ea typeface="+mn-ea"/>
                <a:cs typeface="+mn-cs"/>
              </a:rPr>
              <a:t>Due to the rapid pace of scientific and technological change, research is continuously reviewed, with annual update summaries published to reflect new evidence, changes in treatment recommendations, and gaps in knowledge. Every five years, a comprehensive update compiles topics reviewed since the previous full report and provides detailed discussion of the evaluation process, methodology, and potential conflicts of interest. This course will discuss the 2025 comprehensive update, which covers all updates since the last comprehensive update in 2020.</a:t>
            </a:r>
          </a:p>
        </p:txBody>
      </p:sp>
      <p:sp>
        <p:nvSpPr>
          <p:cNvPr id="4" name="Slide Number Placeholder 3">
            <a:extLst>
              <a:ext uri="{FF2B5EF4-FFF2-40B4-BE49-F238E27FC236}">
                <a16:creationId xmlns:a16="http://schemas.microsoft.com/office/drawing/2014/main" id="{02BDA9E3-BD4C-59BA-A504-004EEB834045}"/>
              </a:ext>
            </a:extLst>
          </p:cNvPr>
          <p:cNvSpPr>
            <a:spLocks noGrp="1"/>
          </p:cNvSpPr>
          <p:nvPr>
            <p:ph type="sldNum" sz="quarter" idx="5"/>
          </p:nvPr>
        </p:nvSpPr>
        <p:spPr/>
        <p:txBody>
          <a:bodyPr/>
          <a:lstStyle/>
          <a:p>
            <a:fld id="{DED491D0-8E1B-49C7-849B-A28568D94497}" type="slidenum">
              <a:rPr lang="en-US" smtClean="0"/>
              <a:pPr/>
              <a:t>5</a:t>
            </a:fld>
            <a:endParaRPr lang="en-US" dirty="0"/>
          </a:p>
        </p:txBody>
      </p:sp>
    </p:spTree>
    <p:extLst>
      <p:ext uri="{BB962C8B-B14F-4D97-AF65-F5344CB8AC3E}">
        <p14:creationId xmlns:p14="http://schemas.microsoft.com/office/powerpoint/2010/main" val="2232019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34371-B1B3-D259-0D87-BBDDF9A745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5BD2E-3B12-98E7-B3E0-A58829F7289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29D3A5C-A2B1-CCFD-230E-C4BB6AC70AEC}"/>
              </a:ext>
            </a:extLst>
          </p:cNvPr>
          <p:cNvSpPr>
            <a:spLocks noGrp="1"/>
          </p:cNvSpPr>
          <p:nvPr>
            <p:ph type="body" idx="1"/>
          </p:nvPr>
        </p:nvSpPr>
        <p:spPr/>
        <p:txBody>
          <a:bodyPr/>
          <a:lstStyle/>
          <a:p>
            <a:r>
              <a:rPr lang="en-US" dirty="0"/>
              <a:t>From the </a:t>
            </a:r>
            <a:r>
              <a:rPr lang="en-US" dirty="0" err="1"/>
              <a:t>CoSTRs</a:t>
            </a:r>
            <a:r>
              <a:rPr lang="en-US" dirty="0"/>
              <a:t>, each member organization of ILCOR creates their own the set of guidelines. In the United States, the American Heart Association publishes their Guidelines for Cardiopulmonary Resuscitation and Emergency Cardiovascular Care (ECC) in their journal, </a:t>
            </a:r>
            <a:r>
              <a:rPr lang="en-US" i="1" dirty="0"/>
              <a:t>Circulation, </a:t>
            </a:r>
            <a:r>
              <a:rPr lang="en-US" i="0" dirty="0"/>
              <a:t>usually at the same time as the </a:t>
            </a:r>
            <a:r>
              <a:rPr lang="en-US" i="0" dirty="0" err="1"/>
              <a:t>CoSTRs</a:t>
            </a:r>
            <a:r>
              <a:rPr lang="en-US" i="1" dirty="0"/>
              <a:t>. </a:t>
            </a:r>
          </a:p>
          <a:p>
            <a:endParaRPr lang="en-US" i="1" dirty="0"/>
          </a:p>
          <a:p>
            <a:r>
              <a:rPr lang="en-US" i="0" dirty="0"/>
              <a:t>As suggested by the title, these Guidelines focus on improving outcomes from cardiac arrest. While these Guidelines are based on ILCOR’s recommendations, the updates are not always exactly the same; the Guidelines use the science in the </a:t>
            </a:r>
            <a:r>
              <a:rPr lang="en-US" i="0" dirty="0" err="1"/>
              <a:t>CoSTR</a:t>
            </a:r>
            <a:r>
              <a:rPr lang="en-US" i="0" dirty="0"/>
              <a:t> to direct implementation. ECSI courses are based on ILCOR’s </a:t>
            </a:r>
            <a:r>
              <a:rPr lang="en-US" i="0" dirty="0" err="1"/>
              <a:t>CoSTR</a:t>
            </a:r>
            <a:r>
              <a:rPr lang="en-US" i="0" dirty="0"/>
              <a:t> and are consistent with ECC guidelines. We will discuss relevant updates to ECSI materials based on the new CPR and ECC guidelines.</a:t>
            </a:r>
          </a:p>
        </p:txBody>
      </p:sp>
      <p:sp>
        <p:nvSpPr>
          <p:cNvPr id="4" name="Slide Number Placeholder 3">
            <a:extLst>
              <a:ext uri="{FF2B5EF4-FFF2-40B4-BE49-F238E27FC236}">
                <a16:creationId xmlns:a16="http://schemas.microsoft.com/office/drawing/2014/main" id="{7A4FFE38-C876-3CB6-2CA2-BB39BD534B7C}"/>
              </a:ext>
            </a:extLst>
          </p:cNvPr>
          <p:cNvSpPr>
            <a:spLocks noGrp="1"/>
          </p:cNvSpPr>
          <p:nvPr>
            <p:ph type="sldNum" sz="quarter" idx="5"/>
          </p:nvPr>
        </p:nvSpPr>
        <p:spPr/>
        <p:txBody>
          <a:bodyPr/>
          <a:lstStyle/>
          <a:p>
            <a:fld id="{DED491D0-8E1B-49C7-849B-A28568D94497}" type="slidenum">
              <a:rPr lang="en-US" smtClean="0"/>
              <a:pPr/>
              <a:t>6</a:t>
            </a:fld>
            <a:endParaRPr lang="en-US" dirty="0"/>
          </a:p>
        </p:txBody>
      </p:sp>
    </p:spTree>
    <p:extLst>
      <p:ext uri="{BB962C8B-B14F-4D97-AF65-F5344CB8AC3E}">
        <p14:creationId xmlns:p14="http://schemas.microsoft.com/office/powerpoint/2010/main" val="1402745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Now that you have an understanding of the scientific basis for ECSI courses, let’s go through the updates. Many of the updates in both the </a:t>
            </a:r>
            <a:r>
              <a:rPr lang="en-US" dirty="0" err="1"/>
              <a:t>CoSTRs</a:t>
            </a:r>
            <a:r>
              <a:rPr lang="en-US" dirty="0"/>
              <a:t> and ECC Guidelines are related to advanced life support or in-hospital care, which are beyond the scope of ECSI’s courses. This course will be focusing on changes that are relevant for ECSI. </a:t>
            </a:r>
          </a:p>
          <a:p>
            <a:endParaRPr lang="en-US" dirty="0"/>
          </a:p>
          <a:p>
            <a:r>
              <a:rPr lang="en-US" dirty="0"/>
              <a:t>Note that some of these recommendations may seem familiar. This is because the authors of ECSI’s texts follow the yearly updates and include new guidance as it is released. As such, some of the updates discussed here may have already appeared in previous editions of ECSI course material.</a:t>
            </a:r>
          </a:p>
          <a:p>
            <a:endParaRPr lang="en-US" dirty="0"/>
          </a:p>
          <a:p>
            <a:r>
              <a:rPr lang="en-US" dirty="0"/>
              <a:t>Let’s start with </a:t>
            </a:r>
            <a:r>
              <a:rPr lang="en-US" dirty="0" err="1"/>
              <a:t>CoSTR</a:t>
            </a:r>
            <a:r>
              <a:rPr lang="en-US" dirty="0"/>
              <a:t> updates related to resuscitation. For adults who have gone into cardiac arrest following a drowning incident, the </a:t>
            </a:r>
            <a:r>
              <a:rPr lang="en-US" dirty="0" err="1"/>
              <a:t>CoSTR</a:t>
            </a:r>
            <a:r>
              <a:rPr lang="en-US" dirty="0"/>
              <a:t> recommends that first aid providers use a compression-first strategy, while health care professionals and those who have training and a duty to respond, such as lifeguards, start with rescue breaths. This update is designed to streamline training for first aid providers and take advantage of the specialized training of health care professionals and lifeguards.</a:t>
            </a:r>
          </a:p>
        </p:txBody>
      </p:sp>
      <p:sp>
        <p:nvSpPr>
          <p:cNvPr id="4" name="Slide Number Placeholder 3"/>
          <p:cNvSpPr>
            <a:spLocks noGrp="1"/>
          </p:cNvSpPr>
          <p:nvPr>
            <p:ph type="sldNum" sz="quarter" idx="5"/>
          </p:nvPr>
        </p:nvSpPr>
        <p:spPr/>
        <p:txBody>
          <a:bodyPr/>
          <a:lstStyle/>
          <a:p>
            <a:fld id="{DED491D0-8E1B-49C7-849B-A28568D94497}" type="slidenum">
              <a:rPr lang="en-US" smtClean="0"/>
              <a:pPr/>
              <a:t>7</a:t>
            </a:fld>
            <a:endParaRPr lang="en-US" dirty="0"/>
          </a:p>
        </p:txBody>
      </p:sp>
    </p:spTree>
    <p:extLst>
      <p:ext uri="{BB962C8B-B14F-4D97-AF65-F5344CB8AC3E}">
        <p14:creationId xmlns:p14="http://schemas.microsoft.com/office/powerpoint/2010/main" val="3719061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5F1CB-D5F6-4E05-4F6D-575744A8C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0B3FBC-60FF-FCEC-24A8-A46D6994925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D3EC555-1850-490B-5E65-C71E03FF3E1E}"/>
              </a:ext>
            </a:extLst>
          </p:cNvPr>
          <p:cNvSpPr>
            <a:spLocks noGrp="1"/>
          </p:cNvSpPr>
          <p:nvPr>
            <p:ph type="body" idx="1"/>
          </p:nvPr>
        </p:nvSpPr>
        <p:spPr/>
        <p:txBody>
          <a:bodyPr/>
          <a:lstStyle/>
          <a:p>
            <a:r>
              <a:rPr lang="en-US" dirty="0"/>
              <a:t>For people with obesity, no evidence was found to suggest that changes to CPR protocols are necessary. As such, standard CPR techniques should be used in this population.</a:t>
            </a:r>
          </a:p>
        </p:txBody>
      </p:sp>
      <p:sp>
        <p:nvSpPr>
          <p:cNvPr id="4" name="Slide Number Placeholder 3">
            <a:extLst>
              <a:ext uri="{FF2B5EF4-FFF2-40B4-BE49-F238E27FC236}">
                <a16:creationId xmlns:a16="http://schemas.microsoft.com/office/drawing/2014/main" id="{75A212C4-3D04-4193-3F28-2099A83FDF20}"/>
              </a:ext>
            </a:extLst>
          </p:cNvPr>
          <p:cNvSpPr>
            <a:spLocks noGrp="1"/>
          </p:cNvSpPr>
          <p:nvPr>
            <p:ph type="sldNum" sz="quarter" idx="5"/>
          </p:nvPr>
        </p:nvSpPr>
        <p:spPr/>
        <p:txBody>
          <a:bodyPr/>
          <a:lstStyle/>
          <a:p>
            <a:fld id="{DED491D0-8E1B-49C7-849B-A28568D94497}" type="slidenum">
              <a:rPr lang="en-US" smtClean="0"/>
              <a:pPr/>
              <a:t>8</a:t>
            </a:fld>
            <a:endParaRPr lang="en-US" dirty="0"/>
          </a:p>
        </p:txBody>
      </p:sp>
    </p:spTree>
    <p:extLst>
      <p:ext uri="{BB962C8B-B14F-4D97-AF65-F5344CB8AC3E}">
        <p14:creationId xmlns:p14="http://schemas.microsoft.com/office/powerpoint/2010/main" val="2001593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E2343-9382-E1F1-89A8-D4D74FDDC7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C5DE5C-FCDD-391D-4609-8A434705B38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2C75272-2EEC-FDEA-192B-0203563D5896}"/>
              </a:ext>
            </a:extLst>
          </p:cNvPr>
          <p:cNvSpPr>
            <a:spLocks noGrp="1"/>
          </p:cNvSpPr>
          <p:nvPr>
            <p:ph type="body" idx="1"/>
          </p:nvPr>
        </p:nvSpPr>
        <p:spPr/>
        <p:txBody>
          <a:bodyPr/>
          <a:lstStyle/>
          <a:p>
            <a:r>
              <a:rPr lang="en-US" dirty="0"/>
              <a:t>For children in need of CPR, there is no evidence to support an optimal order for breaths and compressions, so ECSI will continue to utilize the RAB-CAB, approach. However, the </a:t>
            </a:r>
            <a:r>
              <a:rPr lang="en-US" dirty="0" err="1"/>
              <a:t>CoSTR</a:t>
            </a:r>
            <a:r>
              <a:rPr lang="en-US" dirty="0"/>
              <a:t> does state that breaths are an important component of CPR for children; this will also be discussed later in this course as part of the ECC guideline updates.</a:t>
            </a:r>
          </a:p>
        </p:txBody>
      </p:sp>
      <p:sp>
        <p:nvSpPr>
          <p:cNvPr id="4" name="Slide Number Placeholder 3">
            <a:extLst>
              <a:ext uri="{FF2B5EF4-FFF2-40B4-BE49-F238E27FC236}">
                <a16:creationId xmlns:a16="http://schemas.microsoft.com/office/drawing/2014/main" id="{2F417864-B73E-B018-D968-30FFE7C41563}"/>
              </a:ext>
            </a:extLst>
          </p:cNvPr>
          <p:cNvSpPr>
            <a:spLocks noGrp="1"/>
          </p:cNvSpPr>
          <p:nvPr>
            <p:ph type="sldNum" sz="quarter" idx="5"/>
          </p:nvPr>
        </p:nvSpPr>
        <p:spPr/>
        <p:txBody>
          <a:bodyPr/>
          <a:lstStyle/>
          <a:p>
            <a:fld id="{DED491D0-8E1B-49C7-849B-A28568D94497}" type="slidenum">
              <a:rPr lang="en-US" smtClean="0"/>
              <a:pPr/>
              <a:t>9</a:t>
            </a:fld>
            <a:endParaRPr lang="en-US" dirty="0"/>
          </a:p>
        </p:txBody>
      </p:sp>
    </p:spTree>
    <p:extLst>
      <p:ext uri="{BB962C8B-B14F-4D97-AF65-F5344CB8AC3E}">
        <p14:creationId xmlns:p14="http://schemas.microsoft.com/office/powerpoint/2010/main" val="3256964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76BFD-B4AE-D08E-90AD-01D3EA4261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74C9E-1C7F-F08D-5285-51BEEE2261B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2E5685-A245-5A41-7E4E-5F47F880EAE2}"/>
              </a:ext>
            </a:extLst>
          </p:cNvPr>
          <p:cNvSpPr>
            <a:spLocks noGrp="1"/>
          </p:cNvSpPr>
          <p:nvPr>
            <p:ph type="body" idx="1"/>
          </p:nvPr>
        </p:nvSpPr>
        <p:spPr/>
        <p:txBody>
          <a:bodyPr/>
          <a:lstStyle/>
          <a:p>
            <a:r>
              <a:rPr lang="en-US" dirty="0"/>
              <a:t>While first aid providers are taught to begin CPR in all unresponsive persons who are not breathing normally, previous guidance stated that health care professionals should not begin CPR unless they do not feel a pulse after 10 seconds of checking. In the 2025 </a:t>
            </a:r>
            <a:r>
              <a:rPr lang="en-US" dirty="0" err="1"/>
              <a:t>CoSTR</a:t>
            </a:r>
            <a:r>
              <a:rPr lang="en-US" dirty="0"/>
              <a:t> update, health care professionals should </a:t>
            </a:r>
            <a:r>
              <a:rPr lang="en-US" i="0" dirty="0"/>
              <a:t>no longer check a pulse; rather, they should begin CPR if the child is unresponsive, not breathing normally, and shows no signs of life, the same as first aid providers.</a:t>
            </a:r>
            <a:endParaRPr lang="en-US" dirty="0"/>
          </a:p>
        </p:txBody>
      </p:sp>
      <p:sp>
        <p:nvSpPr>
          <p:cNvPr id="4" name="Slide Number Placeholder 3">
            <a:extLst>
              <a:ext uri="{FF2B5EF4-FFF2-40B4-BE49-F238E27FC236}">
                <a16:creationId xmlns:a16="http://schemas.microsoft.com/office/drawing/2014/main" id="{28316A58-EA64-BA1E-B018-A539F782C905}"/>
              </a:ext>
            </a:extLst>
          </p:cNvPr>
          <p:cNvSpPr>
            <a:spLocks noGrp="1"/>
          </p:cNvSpPr>
          <p:nvPr>
            <p:ph type="sldNum" sz="quarter" idx="5"/>
          </p:nvPr>
        </p:nvSpPr>
        <p:spPr/>
        <p:txBody>
          <a:bodyPr/>
          <a:lstStyle/>
          <a:p>
            <a:fld id="{DED491D0-8E1B-49C7-849B-A28568D94497}" type="slidenum">
              <a:rPr lang="en-US" smtClean="0"/>
              <a:pPr/>
              <a:t>10</a:t>
            </a:fld>
            <a:endParaRPr lang="en-US" dirty="0"/>
          </a:p>
        </p:txBody>
      </p:sp>
    </p:spTree>
    <p:extLst>
      <p:ext uri="{BB962C8B-B14F-4D97-AF65-F5344CB8AC3E}">
        <p14:creationId xmlns:p14="http://schemas.microsoft.com/office/powerpoint/2010/main" val="2049042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21D2A-5279-B685-6E90-5E8DD5C873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1C3705-8900-E51F-55B0-03968AC0F45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5621072-6456-A9A9-D2ED-B5865563E171}"/>
              </a:ext>
            </a:extLst>
          </p:cNvPr>
          <p:cNvSpPr>
            <a:spLocks noGrp="1"/>
          </p:cNvSpPr>
          <p:nvPr>
            <p:ph type="body" idx="1"/>
          </p:nvPr>
        </p:nvSpPr>
        <p:spPr/>
        <p:txBody>
          <a:bodyPr/>
          <a:lstStyle/>
          <a:p>
            <a:r>
              <a:rPr lang="en-US" dirty="0"/>
              <a:t>For AED users, the </a:t>
            </a:r>
            <a:r>
              <a:rPr lang="en-US" dirty="0" err="1"/>
              <a:t>CoSTR</a:t>
            </a:r>
            <a:r>
              <a:rPr lang="en-US" dirty="0"/>
              <a:t> recommends following the manufacturer’s guidance for pad placement. The recommendation also instructs AED manufacturers to standardize pad placement and provide clear instructions and diagrams illustrating the proper location for pad placement for adults, children, and infants.</a:t>
            </a:r>
          </a:p>
        </p:txBody>
      </p:sp>
      <p:sp>
        <p:nvSpPr>
          <p:cNvPr id="4" name="Slide Number Placeholder 3">
            <a:extLst>
              <a:ext uri="{FF2B5EF4-FFF2-40B4-BE49-F238E27FC236}">
                <a16:creationId xmlns:a16="http://schemas.microsoft.com/office/drawing/2014/main" id="{2E78753B-D335-09FA-BC44-12216C6B849D}"/>
              </a:ext>
            </a:extLst>
          </p:cNvPr>
          <p:cNvSpPr>
            <a:spLocks noGrp="1"/>
          </p:cNvSpPr>
          <p:nvPr>
            <p:ph type="sldNum" sz="quarter" idx="5"/>
          </p:nvPr>
        </p:nvSpPr>
        <p:spPr/>
        <p:txBody>
          <a:bodyPr/>
          <a:lstStyle/>
          <a:p>
            <a:fld id="{DED491D0-8E1B-49C7-849B-A28568D94497}" type="slidenum">
              <a:rPr lang="en-US" smtClean="0"/>
              <a:pPr/>
              <a:t>11</a:t>
            </a:fld>
            <a:endParaRPr lang="en-US" dirty="0"/>
          </a:p>
        </p:txBody>
      </p:sp>
    </p:spTree>
    <p:extLst>
      <p:ext uri="{BB962C8B-B14F-4D97-AF65-F5344CB8AC3E}">
        <p14:creationId xmlns:p14="http://schemas.microsoft.com/office/powerpoint/2010/main" val="1924805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64137-C478-D819-218F-B12DA18930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735CAD-0345-5B7A-03CA-134AD86FB02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2142A-1AE8-AF45-D703-3A7DD72A28AC}"/>
              </a:ext>
            </a:extLst>
          </p:cNvPr>
          <p:cNvSpPr>
            <a:spLocks noGrp="1"/>
          </p:cNvSpPr>
          <p:nvPr>
            <p:ph type="body" idx="1"/>
          </p:nvPr>
        </p:nvSpPr>
        <p:spPr/>
        <p:txBody>
          <a:bodyPr/>
          <a:lstStyle/>
          <a:p>
            <a:r>
              <a:rPr lang="en-US" dirty="0"/>
              <a:t>There is insufficient evidence to support routine removal of bras, and repositioning may be all that is needed to ensure correct pad placement. The </a:t>
            </a:r>
            <a:r>
              <a:rPr lang="en-US" dirty="0" err="1"/>
              <a:t>CoSTR</a:t>
            </a:r>
            <a:r>
              <a:rPr lang="en-US" dirty="0"/>
              <a:t> recommends that manufacturers develop manikins in a wider range of body shapes that can impact pad placement. In addition, CPR and AED training should include defibrillation of people wearing bras to ensure correct pad placement, limited interruptions in compressions, and timely AED use. This shift in training can potentially help overcome hesitancy and improve AED usage on women.</a:t>
            </a:r>
          </a:p>
        </p:txBody>
      </p:sp>
      <p:sp>
        <p:nvSpPr>
          <p:cNvPr id="4" name="Slide Number Placeholder 3">
            <a:extLst>
              <a:ext uri="{FF2B5EF4-FFF2-40B4-BE49-F238E27FC236}">
                <a16:creationId xmlns:a16="http://schemas.microsoft.com/office/drawing/2014/main" id="{27AA1D59-A735-D1BA-39F5-D5E8DA651BFB}"/>
              </a:ext>
            </a:extLst>
          </p:cNvPr>
          <p:cNvSpPr>
            <a:spLocks noGrp="1"/>
          </p:cNvSpPr>
          <p:nvPr>
            <p:ph type="sldNum" sz="quarter" idx="5"/>
          </p:nvPr>
        </p:nvSpPr>
        <p:spPr/>
        <p:txBody>
          <a:bodyPr/>
          <a:lstStyle/>
          <a:p>
            <a:fld id="{DED491D0-8E1B-49C7-849B-A28568D94497}" type="slidenum">
              <a:rPr lang="en-US" smtClean="0"/>
              <a:pPr/>
              <a:t>12</a:t>
            </a:fld>
            <a:endParaRPr lang="en-US" dirty="0"/>
          </a:p>
        </p:txBody>
      </p:sp>
    </p:spTree>
    <p:extLst>
      <p:ext uri="{BB962C8B-B14F-4D97-AF65-F5344CB8AC3E}">
        <p14:creationId xmlns:p14="http://schemas.microsoft.com/office/powerpoint/2010/main" val="4102047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Now we will discuss updates to </a:t>
            </a:r>
            <a:r>
              <a:rPr lang="en-US" dirty="0" err="1"/>
              <a:t>CoSTR</a:t>
            </a:r>
            <a:r>
              <a:rPr lang="en-US" dirty="0"/>
              <a:t> recommendations related to first aid.</a:t>
            </a:r>
          </a:p>
          <a:p>
            <a:endParaRPr lang="en-US" dirty="0"/>
          </a:p>
          <a:p>
            <a:r>
              <a:rPr lang="en-US" dirty="0"/>
              <a:t>External uterine massage is recommended immediately after birth to prevent postpartum hemorrhage, which is a significant cause of morbidity and mortality. This can be either self-massage or performed by another person.</a:t>
            </a:r>
          </a:p>
        </p:txBody>
      </p:sp>
      <p:sp>
        <p:nvSpPr>
          <p:cNvPr id="4" name="Slide Number Placeholder 3"/>
          <p:cNvSpPr>
            <a:spLocks noGrp="1"/>
          </p:cNvSpPr>
          <p:nvPr>
            <p:ph type="sldNum" sz="quarter" idx="5"/>
          </p:nvPr>
        </p:nvSpPr>
        <p:spPr/>
        <p:txBody>
          <a:bodyPr/>
          <a:lstStyle/>
          <a:p>
            <a:fld id="{DED491D0-8E1B-49C7-849B-A28568D94497}" type="slidenum">
              <a:rPr lang="en-US" smtClean="0"/>
              <a:pPr/>
              <a:t>13</a:t>
            </a:fld>
            <a:endParaRPr lang="en-US" dirty="0"/>
          </a:p>
        </p:txBody>
      </p:sp>
    </p:spTree>
    <p:extLst>
      <p:ext uri="{BB962C8B-B14F-4D97-AF65-F5344CB8AC3E}">
        <p14:creationId xmlns:p14="http://schemas.microsoft.com/office/powerpoint/2010/main" val="526594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961D0-94EE-DFBA-1F70-8FBBB5AE22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FABF0A-021A-CD37-D431-06072B829DF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C64F9A1-2384-AFAE-23B7-77335B938902}"/>
              </a:ext>
            </a:extLst>
          </p:cNvPr>
          <p:cNvSpPr>
            <a:spLocks noGrp="1"/>
          </p:cNvSpPr>
          <p:nvPr>
            <p:ph type="body" idx="1"/>
          </p:nvPr>
        </p:nvSpPr>
        <p:spPr/>
        <p:txBody>
          <a:bodyPr/>
          <a:lstStyle/>
          <a:p>
            <a:r>
              <a:rPr lang="en-US" dirty="0"/>
              <a:t>Because the potential survival benefits of CPR in persons in cardiac arrest outweigh the potential risks of injury of CPR in persons not in cardiac arrest, the </a:t>
            </a:r>
            <a:r>
              <a:rPr lang="en-US" dirty="0" err="1"/>
              <a:t>CoSTR</a:t>
            </a:r>
            <a:r>
              <a:rPr lang="en-US" dirty="0"/>
              <a:t> recommends that CPR be initiated in all cases of presumed cardiac arrest without concerns for possible unintentional injury. This applies to both layperson first aid providers and health care professionals.</a:t>
            </a:r>
          </a:p>
        </p:txBody>
      </p:sp>
      <p:sp>
        <p:nvSpPr>
          <p:cNvPr id="4" name="Slide Number Placeholder 3">
            <a:extLst>
              <a:ext uri="{FF2B5EF4-FFF2-40B4-BE49-F238E27FC236}">
                <a16:creationId xmlns:a16="http://schemas.microsoft.com/office/drawing/2014/main" id="{B97CCE8D-A604-BA4D-E5E3-FEC830837987}"/>
              </a:ext>
            </a:extLst>
          </p:cNvPr>
          <p:cNvSpPr>
            <a:spLocks noGrp="1"/>
          </p:cNvSpPr>
          <p:nvPr>
            <p:ph type="sldNum" sz="quarter" idx="5"/>
          </p:nvPr>
        </p:nvSpPr>
        <p:spPr/>
        <p:txBody>
          <a:bodyPr/>
          <a:lstStyle/>
          <a:p>
            <a:fld id="{DED491D0-8E1B-49C7-849B-A28568D94497}" type="slidenum">
              <a:rPr lang="en-US" smtClean="0"/>
              <a:pPr/>
              <a:t>14</a:t>
            </a:fld>
            <a:endParaRPr lang="en-US" dirty="0"/>
          </a:p>
        </p:txBody>
      </p:sp>
    </p:spTree>
    <p:extLst>
      <p:ext uri="{BB962C8B-B14F-4D97-AF65-F5344CB8AC3E}">
        <p14:creationId xmlns:p14="http://schemas.microsoft.com/office/powerpoint/2010/main" val="3606572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FE2A6-2E35-4485-1CA2-338B31B339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622518-B6C9-C382-622F-99AFD06C8A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AA1E10D-2DBC-D3AB-1062-1A5D4B68E1DB}"/>
              </a:ext>
            </a:extLst>
          </p:cNvPr>
          <p:cNvSpPr>
            <a:spLocks noGrp="1"/>
          </p:cNvSpPr>
          <p:nvPr>
            <p:ph type="body" idx="1"/>
          </p:nvPr>
        </p:nvSpPr>
        <p:spPr/>
        <p:txBody>
          <a:bodyPr/>
          <a:lstStyle/>
          <a:p>
            <a:r>
              <a:rPr lang="en-US" dirty="0"/>
              <a:t>The priority in traumatic amputation or avulsion is always to care for the injured person, such as controlling bleeding. However, because success in replantation is time dependent, the amputated or avulsed body parts should be retrieved and transported a quickly as possible, preferably to the same facility as the injured person. Outcomes may be improved by cooling without freezing as soon as possible and throughout transport. </a:t>
            </a:r>
          </a:p>
        </p:txBody>
      </p:sp>
      <p:sp>
        <p:nvSpPr>
          <p:cNvPr id="4" name="Slide Number Placeholder 3">
            <a:extLst>
              <a:ext uri="{FF2B5EF4-FFF2-40B4-BE49-F238E27FC236}">
                <a16:creationId xmlns:a16="http://schemas.microsoft.com/office/drawing/2014/main" id="{B66CE481-DD21-04B0-E805-2547D68B066E}"/>
              </a:ext>
            </a:extLst>
          </p:cNvPr>
          <p:cNvSpPr>
            <a:spLocks noGrp="1"/>
          </p:cNvSpPr>
          <p:nvPr>
            <p:ph type="sldNum" sz="quarter" idx="5"/>
          </p:nvPr>
        </p:nvSpPr>
        <p:spPr/>
        <p:txBody>
          <a:bodyPr/>
          <a:lstStyle/>
          <a:p>
            <a:fld id="{DED491D0-8E1B-49C7-849B-A28568D94497}" type="slidenum">
              <a:rPr lang="en-US" smtClean="0"/>
              <a:pPr/>
              <a:t>15</a:t>
            </a:fld>
            <a:endParaRPr lang="en-US" dirty="0"/>
          </a:p>
        </p:txBody>
      </p:sp>
    </p:spTree>
    <p:extLst>
      <p:ext uri="{BB962C8B-B14F-4D97-AF65-F5344CB8AC3E}">
        <p14:creationId xmlns:p14="http://schemas.microsoft.com/office/powerpoint/2010/main" val="1211991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4A58D-94D2-37DF-9785-0D88DBA015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9E4AB7-D983-775E-B147-FAB54EA06BC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1D93B47-28EE-7DCE-B171-4069CC7F5332}"/>
              </a:ext>
            </a:extLst>
          </p:cNvPr>
          <p:cNvSpPr>
            <a:spLocks noGrp="1"/>
          </p:cNvSpPr>
          <p:nvPr>
            <p:ph type="body" idx="1"/>
          </p:nvPr>
        </p:nvSpPr>
        <p:spPr/>
        <p:txBody>
          <a:bodyPr/>
          <a:lstStyle/>
          <a:p>
            <a:r>
              <a:rPr lang="en-US" dirty="0"/>
              <a:t>Effective treatment for jellyfish stings may vary by species, but because it is not feasible for first aid providers to be able to identify all jellyfish, general guidance was needed. Seawater is recommended to rinse the area initially to remove tentacles and nematocysts that are stuck to the skin. Once the area has been cleared, heated (non-scalding) water should be applied to help with pain. Topical use of 10% ammonia, isopropanol, or ethanol is not recommended, as use was shown to either increase pain or be less effective than seawater.</a:t>
            </a:r>
          </a:p>
        </p:txBody>
      </p:sp>
      <p:sp>
        <p:nvSpPr>
          <p:cNvPr id="4" name="Slide Number Placeholder 3">
            <a:extLst>
              <a:ext uri="{FF2B5EF4-FFF2-40B4-BE49-F238E27FC236}">
                <a16:creationId xmlns:a16="http://schemas.microsoft.com/office/drawing/2014/main" id="{CA91535C-8726-E6D5-F860-2C7370D3970D}"/>
              </a:ext>
            </a:extLst>
          </p:cNvPr>
          <p:cNvSpPr>
            <a:spLocks noGrp="1"/>
          </p:cNvSpPr>
          <p:nvPr>
            <p:ph type="sldNum" sz="quarter" idx="5"/>
          </p:nvPr>
        </p:nvSpPr>
        <p:spPr/>
        <p:txBody>
          <a:bodyPr/>
          <a:lstStyle/>
          <a:p>
            <a:fld id="{DED491D0-8E1B-49C7-849B-A28568D94497}" type="slidenum">
              <a:rPr lang="en-US" smtClean="0"/>
              <a:pPr/>
              <a:t>16</a:t>
            </a:fld>
            <a:endParaRPr lang="en-US" dirty="0"/>
          </a:p>
        </p:txBody>
      </p:sp>
    </p:spTree>
    <p:extLst>
      <p:ext uri="{BB962C8B-B14F-4D97-AF65-F5344CB8AC3E}">
        <p14:creationId xmlns:p14="http://schemas.microsoft.com/office/powerpoint/2010/main" val="472688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last of the </a:t>
            </a:r>
            <a:r>
              <a:rPr lang="en-US" dirty="0" err="1"/>
              <a:t>CoSTR</a:t>
            </a:r>
            <a:r>
              <a:rPr lang="en-US" dirty="0"/>
              <a:t> updates will be covering topics related to education that may be of use for Education Centers and instructors to consider implementing.</a:t>
            </a:r>
          </a:p>
          <a:p>
            <a:endParaRPr lang="en-US" dirty="0"/>
          </a:p>
          <a:p>
            <a:r>
              <a:rPr lang="en-US" dirty="0"/>
              <a:t>To increase the numbers of trained laypersons who are willing to provide CPR, it is recommended that courses be tailored to specific populations that have otherwise not been targeted. This may include children and people with disabilities, among many others.</a:t>
            </a:r>
          </a:p>
        </p:txBody>
      </p:sp>
      <p:sp>
        <p:nvSpPr>
          <p:cNvPr id="4" name="Slide Number Placeholder 3"/>
          <p:cNvSpPr>
            <a:spLocks noGrp="1"/>
          </p:cNvSpPr>
          <p:nvPr>
            <p:ph type="sldNum" sz="quarter" idx="5"/>
          </p:nvPr>
        </p:nvSpPr>
        <p:spPr/>
        <p:txBody>
          <a:bodyPr/>
          <a:lstStyle/>
          <a:p>
            <a:fld id="{DED491D0-8E1B-49C7-849B-A28568D94497}" type="slidenum">
              <a:rPr lang="en-US" smtClean="0"/>
              <a:pPr/>
              <a:t>17</a:t>
            </a:fld>
            <a:endParaRPr lang="en-US" dirty="0"/>
          </a:p>
        </p:txBody>
      </p:sp>
    </p:spTree>
    <p:extLst>
      <p:ext uri="{BB962C8B-B14F-4D97-AF65-F5344CB8AC3E}">
        <p14:creationId xmlns:p14="http://schemas.microsoft.com/office/powerpoint/2010/main" val="2063786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Related to the update just discussed, the </a:t>
            </a:r>
            <a:r>
              <a:rPr lang="en-US" dirty="0" err="1"/>
              <a:t>CoSTR</a:t>
            </a:r>
            <a:r>
              <a:rPr lang="en-US" dirty="0"/>
              <a:t> also recommends raising awareness of and access to basic life support courses through various channels to increase the number of laypersons willing to perform CPR. This may include public outreach and social media campaigns.</a:t>
            </a:r>
          </a:p>
        </p:txBody>
      </p:sp>
      <p:sp>
        <p:nvSpPr>
          <p:cNvPr id="4" name="Slide Number Placeholder 3"/>
          <p:cNvSpPr>
            <a:spLocks noGrp="1"/>
          </p:cNvSpPr>
          <p:nvPr>
            <p:ph type="sldNum" sz="quarter" idx="5"/>
          </p:nvPr>
        </p:nvSpPr>
        <p:spPr/>
        <p:txBody>
          <a:bodyPr/>
          <a:lstStyle/>
          <a:p>
            <a:fld id="{DED491D0-8E1B-49C7-849B-A28568D94497}" type="slidenum">
              <a:rPr lang="en-US" smtClean="0"/>
              <a:pPr/>
              <a:t>18</a:t>
            </a:fld>
            <a:endParaRPr lang="en-US" dirty="0"/>
          </a:p>
        </p:txBody>
      </p:sp>
    </p:spTree>
    <p:extLst>
      <p:ext uri="{BB962C8B-B14F-4D97-AF65-F5344CB8AC3E}">
        <p14:creationId xmlns:p14="http://schemas.microsoft.com/office/powerpoint/2010/main" val="21542517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862F6-224E-626C-0322-AFF5A832C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313DA8-1340-D592-D59B-4C2740481F2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DEDDDDD-F205-2B33-28E4-2B35ABDC3BE1}"/>
              </a:ext>
            </a:extLst>
          </p:cNvPr>
          <p:cNvSpPr>
            <a:spLocks noGrp="1"/>
          </p:cNvSpPr>
          <p:nvPr>
            <p:ph type="body" idx="1"/>
          </p:nvPr>
        </p:nvSpPr>
        <p:spPr/>
        <p:txBody>
          <a:bodyPr/>
          <a:lstStyle/>
          <a:p>
            <a:r>
              <a:rPr lang="en-US" dirty="0"/>
              <a:t>To improve the quality of CPR, it is recommended to use CPR feedback devices during training to ensure correct compression depth, compression rate, and chest recoil. While the effect appears to be higher when used in professional training, feedback devices use in layperson training also resulted in improved metrics and showed no undesirable effects.</a:t>
            </a:r>
          </a:p>
        </p:txBody>
      </p:sp>
      <p:sp>
        <p:nvSpPr>
          <p:cNvPr id="4" name="Slide Number Placeholder 3">
            <a:extLst>
              <a:ext uri="{FF2B5EF4-FFF2-40B4-BE49-F238E27FC236}">
                <a16:creationId xmlns:a16="http://schemas.microsoft.com/office/drawing/2014/main" id="{23BECF74-5423-87E8-901E-9E08CAFD0EFF}"/>
              </a:ext>
            </a:extLst>
          </p:cNvPr>
          <p:cNvSpPr>
            <a:spLocks noGrp="1"/>
          </p:cNvSpPr>
          <p:nvPr>
            <p:ph type="sldNum" sz="quarter" idx="5"/>
          </p:nvPr>
        </p:nvSpPr>
        <p:spPr/>
        <p:txBody>
          <a:bodyPr/>
          <a:lstStyle/>
          <a:p>
            <a:fld id="{DED491D0-8E1B-49C7-849B-A28568D94497}" type="slidenum">
              <a:rPr lang="en-US" smtClean="0"/>
              <a:pPr/>
              <a:t>19</a:t>
            </a:fld>
            <a:endParaRPr lang="en-US" dirty="0"/>
          </a:p>
        </p:txBody>
      </p:sp>
    </p:spTree>
    <p:extLst>
      <p:ext uri="{BB962C8B-B14F-4D97-AF65-F5344CB8AC3E}">
        <p14:creationId xmlns:p14="http://schemas.microsoft.com/office/powerpoint/2010/main" val="17284126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55647-B885-5316-BF0E-12EDFB9AB5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927486-D727-EA61-0690-7056CC58FAE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F01D719-DE3F-142D-F524-66A6C5BB07A7}"/>
              </a:ext>
            </a:extLst>
          </p:cNvPr>
          <p:cNvSpPr>
            <a:spLocks noGrp="1"/>
          </p:cNvSpPr>
          <p:nvPr>
            <p:ph type="body" idx="1"/>
          </p:nvPr>
        </p:nvSpPr>
        <p:spPr/>
        <p:txBody>
          <a:bodyPr/>
          <a:lstStyle/>
          <a:p>
            <a:r>
              <a:rPr lang="en-US" dirty="0"/>
              <a:t>Use of high-fidelity manikins in CPR training is recommended for training centers that have the resources to support their use. This recommendation is limited to those organizations able to bear the higher costs related to the purchase and maintenance of high-fidelity training manikins. Where high-fidelity manikins are not available or feasible, low-fidelity manikin use is acceptable for training purposes.</a:t>
            </a:r>
          </a:p>
        </p:txBody>
      </p:sp>
      <p:sp>
        <p:nvSpPr>
          <p:cNvPr id="4" name="Slide Number Placeholder 3">
            <a:extLst>
              <a:ext uri="{FF2B5EF4-FFF2-40B4-BE49-F238E27FC236}">
                <a16:creationId xmlns:a16="http://schemas.microsoft.com/office/drawing/2014/main" id="{DB2AC85A-2083-2D3B-F600-D7A302C981B6}"/>
              </a:ext>
            </a:extLst>
          </p:cNvPr>
          <p:cNvSpPr>
            <a:spLocks noGrp="1"/>
          </p:cNvSpPr>
          <p:nvPr>
            <p:ph type="sldNum" sz="quarter" idx="5"/>
          </p:nvPr>
        </p:nvSpPr>
        <p:spPr/>
        <p:txBody>
          <a:bodyPr/>
          <a:lstStyle/>
          <a:p>
            <a:fld id="{DED491D0-8E1B-49C7-849B-A28568D94497}" type="slidenum">
              <a:rPr lang="en-US" smtClean="0"/>
              <a:pPr/>
              <a:t>20</a:t>
            </a:fld>
            <a:endParaRPr lang="en-US" dirty="0"/>
          </a:p>
        </p:txBody>
      </p:sp>
    </p:spTree>
    <p:extLst>
      <p:ext uri="{BB962C8B-B14F-4D97-AF65-F5344CB8AC3E}">
        <p14:creationId xmlns:p14="http://schemas.microsoft.com/office/powerpoint/2010/main" val="10379327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We will now move on to discussing the updates to the emergency cardiovascular care, or ECC, Guidelines that are relevant to ECSI course materials. As previously discussed, the American Heart Association creates the ECC Guidelines based on ILCOR’s </a:t>
            </a:r>
            <a:r>
              <a:rPr lang="en-US" dirty="0" err="1"/>
              <a:t>CoSTR</a:t>
            </a:r>
            <a:r>
              <a:rPr lang="en-US" dirty="0"/>
              <a:t> for use by health care professionals and laypersons in the United States.</a:t>
            </a:r>
          </a:p>
          <a:p>
            <a:endParaRPr lang="en-US" dirty="0"/>
          </a:p>
          <a:p>
            <a:r>
              <a:rPr lang="en-US" dirty="0"/>
              <a:t>The first update relates to the Chain of Survival, which illustrates the actions that must be taken to maximize survival from cardiac arrest. Previously, there were four different chains to represent adult, pediatric, in-hospital, and out-of-hospital cardiac arrest. These have now been consolidated into one six-link chain. (Neonatal resuscitation is considered separate and has its own Chain of Care, but this is beyond the scope of ECSI courses.)</a:t>
            </a:r>
          </a:p>
        </p:txBody>
      </p:sp>
      <p:sp>
        <p:nvSpPr>
          <p:cNvPr id="4" name="Slide Number Placeholder 3"/>
          <p:cNvSpPr>
            <a:spLocks noGrp="1"/>
          </p:cNvSpPr>
          <p:nvPr>
            <p:ph type="sldNum" sz="quarter" idx="5"/>
          </p:nvPr>
        </p:nvSpPr>
        <p:spPr/>
        <p:txBody>
          <a:bodyPr/>
          <a:lstStyle/>
          <a:p>
            <a:fld id="{DED491D0-8E1B-49C7-849B-A28568D94497}" type="slidenum">
              <a:rPr lang="en-US" smtClean="0"/>
              <a:pPr/>
              <a:t>21</a:t>
            </a:fld>
            <a:endParaRPr lang="en-US" dirty="0"/>
          </a:p>
        </p:txBody>
      </p:sp>
    </p:spTree>
    <p:extLst>
      <p:ext uri="{BB962C8B-B14F-4D97-AF65-F5344CB8AC3E}">
        <p14:creationId xmlns:p14="http://schemas.microsoft.com/office/powerpoint/2010/main" val="2505090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32C0D-44E9-FB6F-01EF-9B0847C1D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998D53-DF05-19A9-305D-91938EDA90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EB18972-0549-9ED2-27B3-A4194BDBE795}"/>
              </a:ext>
            </a:extLst>
          </p:cNvPr>
          <p:cNvSpPr>
            <a:spLocks noGrp="1"/>
          </p:cNvSpPr>
          <p:nvPr>
            <p:ph type="body" idx="1"/>
          </p:nvPr>
        </p:nvSpPr>
        <p:spPr/>
        <p:txBody>
          <a:bodyPr/>
          <a:lstStyle/>
          <a:p>
            <a:r>
              <a:rPr lang="en-US" dirty="0"/>
              <a:t>Compression-only CPR is an important part of CPR training, as it may help to increase bystander willingness to help a person in cardiac arrest. However, because respiratory failure is a major cause of cardiac arrest in children and infants, compression-only CPR is not recommended for those populations. Conventional CPR—that is, CPR with both compressions and breaths—should be provided for children and infants, and should be emphasized in first aid training. However, if first aid providers are unwilling or unable to provide rescue breaths, compression-only CPR has been shown to produce better results than no CPR at all.</a:t>
            </a:r>
          </a:p>
        </p:txBody>
      </p:sp>
      <p:sp>
        <p:nvSpPr>
          <p:cNvPr id="4" name="Slide Number Placeholder 3">
            <a:extLst>
              <a:ext uri="{FF2B5EF4-FFF2-40B4-BE49-F238E27FC236}">
                <a16:creationId xmlns:a16="http://schemas.microsoft.com/office/drawing/2014/main" id="{D780A129-A4C6-FD48-E8AE-1E509C34E9F1}"/>
              </a:ext>
            </a:extLst>
          </p:cNvPr>
          <p:cNvSpPr>
            <a:spLocks noGrp="1"/>
          </p:cNvSpPr>
          <p:nvPr>
            <p:ph type="sldNum" sz="quarter" idx="5"/>
          </p:nvPr>
        </p:nvSpPr>
        <p:spPr/>
        <p:txBody>
          <a:bodyPr/>
          <a:lstStyle/>
          <a:p>
            <a:fld id="{DED491D0-8E1B-49C7-849B-A28568D94497}" type="slidenum">
              <a:rPr lang="en-US" smtClean="0"/>
              <a:pPr/>
              <a:t>22</a:t>
            </a:fld>
            <a:endParaRPr lang="en-US" dirty="0"/>
          </a:p>
        </p:txBody>
      </p:sp>
    </p:spTree>
    <p:extLst>
      <p:ext uri="{BB962C8B-B14F-4D97-AF65-F5344CB8AC3E}">
        <p14:creationId xmlns:p14="http://schemas.microsoft.com/office/powerpoint/2010/main" val="2830408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0490A-9A18-9D54-0C7B-680D81B3A7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918AC-63E6-1497-9274-85BBA7D5B3D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0D4D321-DDB2-02CF-C5D8-578084781954}"/>
              </a:ext>
            </a:extLst>
          </p:cNvPr>
          <p:cNvSpPr>
            <a:spLocks noGrp="1"/>
          </p:cNvSpPr>
          <p:nvPr>
            <p:ph type="body" idx="1"/>
          </p:nvPr>
        </p:nvSpPr>
        <p:spPr/>
        <p:txBody>
          <a:bodyPr/>
          <a:lstStyle/>
          <a:p>
            <a:r>
              <a:rPr lang="en-US" dirty="0"/>
              <a:t>Previously, the recommended compression techniques for infant CPR and airway obstruction were the two-thumbs/encircling hands technique and the two-finger technique. However, studies have shown that the two-finger technique is less likely to achieve adequate compression depth, so it has been replaced with the heel-of-one-hand technique.</a:t>
            </a:r>
          </a:p>
        </p:txBody>
      </p:sp>
      <p:sp>
        <p:nvSpPr>
          <p:cNvPr id="4" name="Slide Number Placeholder 3">
            <a:extLst>
              <a:ext uri="{FF2B5EF4-FFF2-40B4-BE49-F238E27FC236}">
                <a16:creationId xmlns:a16="http://schemas.microsoft.com/office/drawing/2014/main" id="{638AB551-6561-BA72-98E9-2975AACEE94C}"/>
              </a:ext>
            </a:extLst>
          </p:cNvPr>
          <p:cNvSpPr>
            <a:spLocks noGrp="1"/>
          </p:cNvSpPr>
          <p:nvPr>
            <p:ph type="sldNum" sz="quarter" idx="5"/>
          </p:nvPr>
        </p:nvSpPr>
        <p:spPr/>
        <p:txBody>
          <a:bodyPr/>
          <a:lstStyle/>
          <a:p>
            <a:fld id="{DED491D0-8E1B-49C7-849B-A28568D94497}" type="slidenum">
              <a:rPr lang="en-US" smtClean="0"/>
              <a:pPr/>
              <a:t>23</a:t>
            </a:fld>
            <a:endParaRPr lang="en-US" dirty="0"/>
          </a:p>
        </p:txBody>
      </p:sp>
    </p:spTree>
    <p:extLst>
      <p:ext uri="{BB962C8B-B14F-4D97-AF65-F5344CB8AC3E}">
        <p14:creationId xmlns:p14="http://schemas.microsoft.com/office/powerpoint/2010/main" val="17360346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30707-F8EA-4FD6-7C77-036D76B2FB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B471E1-78C0-8150-56A9-68556C1B51A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26ABFA3-0348-CAB6-0649-91CFEB0CDA80}"/>
              </a:ext>
            </a:extLst>
          </p:cNvPr>
          <p:cNvSpPr>
            <a:spLocks noGrp="1"/>
          </p:cNvSpPr>
          <p:nvPr>
            <p:ph type="body" idx="1"/>
          </p:nvPr>
        </p:nvSpPr>
        <p:spPr/>
        <p:txBody>
          <a:bodyPr/>
          <a:lstStyle/>
          <a:p>
            <a:r>
              <a:rPr lang="en-US" dirty="0"/>
              <a:t>Management of severe foreign body airway obstruction in conscious persons in all populations now begins with five back blows. In adults and children, this is followed by five abdominal thrusts, and the cycle is repeated until the object is dislodged or the person becomes unconscious. </a:t>
            </a:r>
          </a:p>
        </p:txBody>
      </p:sp>
      <p:sp>
        <p:nvSpPr>
          <p:cNvPr id="4" name="Slide Number Placeholder 3">
            <a:extLst>
              <a:ext uri="{FF2B5EF4-FFF2-40B4-BE49-F238E27FC236}">
                <a16:creationId xmlns:a16="http://schemas.microsoft.com/office/drawing/2014/main" id="{A2F011E6-8D4F-3B97-AB5E-8A378560DC22}"/>
              </a:ext>
            </a:extLst>
          </p:cNvPr>
          <p:cNvSpPr>
            <a:spLocks noGrp="1"/>
          </p:cNvSpPr>
          <p:nvPr>
            <p:ph type="sldNum" sz="quarter" idx="5"/>
          </p:nvPr>
        </p:nvSpPr>
        <p:spPr/>
        <p:txBody>
          <a:bodyPr/>
          <a:lstStyle/>
          <a:p>
            <a:fld id="{DED491D0-8E1B-49C7-849B-A28568D94497}" type="slidenum">
              <a:rPr lang="en-US" smtClean="0"/>
              <a:pPr/>
              <a:t>24</a:t>
            </a:fld>
            <a:endParaRPr lang="en-US" dirty="0"/>
          </a:p>
        </p:txBody>
      </p:sp>
    </p:spTree>
    <p:extLst>
      <p:ext uri="{BB962C8B-B14F-4D97-AF65-F5344CB8AC3E}">
        <p14:creationId xmlns:p14="http://schemas.microsoft.com/office/powerpoint/2010/main" val="21563357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08525-8383-4593-2BB7-2D6B50E3EA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220BA9-091A-F196-FA39-9BDCDC7FE7F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12A136-E036-467B-7B14-2CA036FC3457}"/>
              </a:ext>
            </a:extLst>
          </p:cNvPr>
          <p:cNvSpPr>
            <a:spLocks noGrp="1"/>
          </p:cNvSpPr>
          <p:nvPr>
            <p:ph type="body" idx="1"/>
          </p:nvPr>
        </p:nvSpPr>
        <p:spPr/>
        <p:txBody>
          <a:bodyPr/>
          <a:lstStyle/>
          <a:p>
            <a:r>
              <a:rPr lang="en-US" dirty="0"/>
              <a:t>As with adults and children, management of severe airway obstruction in a conscious infant begins with five back blows, followed by five chest thrusts, with alternating cycles of back blows and chest thrusts provided until the object becomes dislodged or the infant becomes unconscious. Remember that chest thrusts are now performed using the heel-of-one-hand technique, not the two-finger technique.</a:t>
            </a:r>
          </a:p>
        </p:txBody>
      </p:sp>
      <p:sp>
        <p:nvSpPr>
          <p:cNvPr id="4" name="Slide Number Placeholder 3">
            <a:extLst>
              <a:ext uri="{FF2B5EF4-FFF2-40B4-BE49-F238E27FC236}">
                <a16:creationId xmlns:a16="http://schemas.microsoft.com/office/drawing/2014/main" id="{C32145D8-4802-BEE7-8157-9192EA8A8A1D}"/>
              </a:ext>
            </a:extLst>
          </p:cNvPr>
          <p:cNvSpPr>
            <a:spLocks noGrp="1"/>
          </p:cNvSpPr>
          <p:nvPr>
            <p:ph type="sldNum" sz="quarter" idx="5"/>
          </p:nvPr>
        </p:nvSpPr>
        <p:spPr/>
        <p:txBody>
          <a:bodyPr/>
          <a:lstStyle/>
          <a:p>
            <a:fld id="{DED491D0-8E1B-49C7-849B-A28568D94497}" type="slidenum">
              <a:rPr lang="en-US" smtClean="0"/>
              <a:pPr/>
              <a:t>25</a:t>
            </a:fld>
            <a:endParaRPr lang="en-US" dirty="0"/>
          </a:p>
        </p:txBody>
      </p:sp>
    </p:spTree>
    <p:extLst>
      <p:ext uri="{BB962C8B-B14F-4D97-AF65-F5344CB8AC3E}">
        <p14:creationId xmlns:p14="http://schemas.microsoft.com/office/powerpoint/2010/main" val="40495471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343F7-4412-1760-556A-E3603E3999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D26198-1FEB-B7E9-7878-AA2FAB546C1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A13A630-7C96-3FD8-EFE7-91C5ADEAEC88}"/>
              </a:ext>
            </a:extLst>
          </p:cNvPr>
          <p:cNvSpPr>
            <a:spLocks noGrp="1"/>
          </p:cNvSpPr>
          <p:nvPr>
            <p:ph type="body" idx="1"/>
          </p:nvPr>
        </p:nvSpPr>
        <p:spPr/>
        <p:txBody>
          <a:bodyPr/>
          <a:lstStyle/>
          <a:p>
            <a:r>
              <a:rPr lang="en-US" dirty="0"/>
              <a:t>The administration of naloxone in cases of respiratory and cardiac arrest in which opioid overdose is suspected has been added to the adult basic life support algorithm. Administration can be performed by trained rescuers, laypersons, and the general public. The ECC Guideline also recommends policies that support public access to naloxone.</a:t>
            </a:r>
          </a:p>
        </p:txBody>
      </p:sp>
      <p:sp>
        <p:nvSpPr>
          <p:cNvPr id="4" name="Slide Number Placeholder 3">
            <a:extLst>
              <a:ext uri="{FF2B5EF4-FFF2-40B4-BE49-F238E27FC236}">
                <a16:creationId xmlns:a16="http://schemas.microsoft.com/office/drawing/2014/main" id="{2CE8592B-7A88-591F-A45F-CCAABDEACE81}"/>
              </a:ext>
            </a:extLst>
          </p:cNvPr>
          <p:cNvSpPr>
            <a:spLocks noGrp="1"/>
          </p:cNvSpPr>
          <p:nvPr>
            <p:ph type="sldNum" sz="quarter" idx="5"/>
          </p:nvPr>
        </p:nvSpPr>
        <p:spPr/>
        <p:txBody>
          <a:bodyPr/>
          <a:lstStyle/>
          <a:p>
            <a:fld id="{DED491D0-8E1B-49C7-849B-A28568D94497}" type="slidenum">
              <a:rPr lang="en-US" smtClean="0"/>
              <a:pPr/>
              <a:t>26</a:t>
            </a:fld>
            <a:endParaRPr lang="en-US" dirty="0"/>
          </a:p>
        </p:txBody>
      </p:sp>
    </p:spTree>
    <p:extLst>
      <p:ext uri="{BB962C8B-B14F-4D97-AF65-F5344CB8AC3E}">
        <p14:creationId xmlns:p14="http://schemas.microsoft.com/office/powerpoint/2010/main" val="13767326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Next we’ll be covering global changes being made to ECSI training materials. These updates are in response to customer feedback and to better align with current best practices in emergency medicine education.</a:t>
            </a:r>
          </a:p>
          <a:p>
            <a:endParaRPr lang="en-US" dirty="0"/>
          </a:p>
          <a:p>
            <a:r>
              <a:rPr lang="en-US" dirty="0"/>
              <a:t>Additional content on communication skills and emotional resilience has been added to improve first aid providers’ confidence in their ability to care for others and themselves during stressful incidents involving an illness or injury. Assessment of darker skin tones and treatment considerations specific to children and infants have been updated, and new content on shock in injured persons is provided. In accordance with the Stop the Bleed campaign, the importance of manufactured tourniquets as a critical part of any first aid kit is emphasized. Finally, content on self-first aid has been added, with specific focus on self-application of a tourniquet.</a:t>
            </a:r>
          </a:p>
        </p:txBody>
      </p:sp>
      <p:sp>
        <p:nvSpPr>
          <p:cNvPr id="4" name="Slide Number Placeholder 3"/>
          <p:cNvSpPr>
            <a:spLocks noGrp="1"/>
          </p:cNvSpPr>
          <p:nvPr>
            <p:ph type="sldNum" sz="quarter" idx="5"/>
          </p:nvPr>
        </p:nvSpPr>
        <p:spPr/>
        <p:txBody>
          <a:bodyPr/>
          <a:lstStyle/>
          <a:p>
            <a:fld id="{DED491D0-8E1B-49C7-849B-A28568D94497}" type="slidenum">
              <a:rPr lang="en-US" smtClean="0"/>
              <a:pPr/>
              <a:t>27</a:t>
            </a:fld>
            <a:endParaRPr lang="en-US" dirty="0"/>
          </a:p>
        </p:txBody>
      </p:sp>
    </p:spTree>
    <p:extLst>
      <p:ext uri="{BB962C8B-B14F-4D97-AF65-F5344CB8AC3E}">
        <p14:creationId xmlns:p14="http://schemas.microsoft.com/office/powerpoint/2010/main" val="38820169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ＭＳ Ｐゴシック" pitchFamily="34" charset="-128"/>
              </a:rPr>
              <a:t>The </a:t>
            </a:r>
            <a:r>
              <a:rPr lang="en-US" i="1" dirty="0">
                <a:ea typeface="ＭＳ Ｐゴシック" pitchFamily="34" charset="-128"/>
              </a:rPr>
              <a:t>ECSI Instructor Development Course </a:t>
            </a:r>
            <a:r>
              <a:rPr lang="en-US" dirty="0">
                <a:ea typeface="ＭＳ Ｐゴシック" pitchFamily="34" charset="-128"/>
              </a:rPr>
              <a:t>and the </a:t>
            </a:r>
            <a:r>
              <a:rPr lang="en-US" i="1" dirty="0">
                <a:ea typeface="ＭＳ Ｐゴシック" pitchFamily="34" charset="-128"/>
              </a:rPr>
              <a:t>Standard First Aid, CPR, and AED </a:t>
            </a:r>
            <a:r>
              <a:rPr lang="en-US" dirty="0">
                <a:ea typeface="ＭＳ Ｐゴシック" pitchFamily="34" charset="-128"/>
              </a:rPr>
              <a:t>Ninth Edition product suite are currently live and available for purchase. ECSI programs releasing later in 2026 and 2027 include those listed here.</a:t>
            </a:r>
          </a:p>
        </p:txBody>
      </p:sp>
      <p:sp>
        <p:nvSpPr>
          <p:cNvPr id="4" name="Slide Number Placeholder 3"/>
          <p:cNvSpPr>
            <a:spLocks noGrp="1"/>
          </p:cNvSpPr>
          <p:nvPr>
            <p:ph type="sldNum" sz="quarter" idx="5"/>
          </p:nvPr>
        </p:nvSpPr>
        <p:spPr/>
        <p:txBody>
          <a:bodyPr/>
          <a:lstStyle/>
          <a:p>
            <a:fld id="{DED491D0-8E1B-49C7-849B-A28568D94497}" type="slidenum">
              <a:rPr lang="en-US" smtClean="0"/>
              <a:pPr/>
              <a:t>28</a:t>
            </a:fld>
            <a:endParaRPr lang="en-US" dirty="0"/>
          </a:p>
        </p:txBody>
      </p:sp>
    </p:spTree>
    <p:extLst>
      <p:ext uri="{BB962C8B-B14F-4D97-AF65-F5344CB8AC3E}">
        <p14:creationId xmlns:p14="http://schemas.microsoft.com/office/powerpoint/2010/main" val="3171736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Finally, let’s go over some of the recent changes to ECSI instructor development. The ECSI Instructor Development Course has been redesigned into three separate components: the Instructor Development Orientation, the Education Center Orientation, and the Monitored Teaching Experience. Materials for the Instructor Development Orientation and the Education Center Orientation have been thoroughly updated and streamlined to better prepare Instructor Candidates for the vital role of an ECSI Instructor.</a:t>
            </a:r>
          </a:p>
        </p:txBody>
      </p:sp>
      <p:sp>
        <p:nvSpPr>
          <p:cNvPr id="4" name="Slide Number Placeholder 3"/>
          <p:cNvSpPr>
            <a:spLocks noGrp="1"/>
          </p:cNvSpPr>
          <p:nvPr>
            <p:ph type="sldNum" sz="quarter" idx="5"/>
          </p:nvPr>
        </p:nvSpPr>
        <p:spPr/>
        <p:txBody>
          <a:bodyPr/>
          <a:lstStyle/>
          <a:p>
            <a:fld id="{DED491D0-8E1B-49C7-849B-A28568D94497}" type="slidenum">
              <a:rPr lang="en-US" smtClean="0"/>
              <a:pPr/>
              <a:t>29</a:t>
            </a:fld>
            <a:endParaRPr lang="en-US" dirty="0"/>
          </a:p>
        </p:txBody>
      </p:sp>
    </p:spTree>
    <p:extLst>
      <p:ext uri="{BB962C8B-B14F-4D97-AF65-F5344CB8AC3E}">
        <p14:creationId xmlns:p14="http://schemas.microsoft.com/office/powerpoint/2010/main" val="9457213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Arial" panose="020B0604020202020204" pitchFamily="34" charset="0"/>
                <a:ea typeface="+mn-ea"/>
                <a:cs typeface="+mn-cs"/>
              </a:rPr>
              <a:t>This course was designed to provide an overview of the </a:t>
            </a:r>
            <a:r>
              <a:rPr lang="en-US" sz="1200" b="0" i="0" kern="1200" dirty="0" err="1">
                <a:solidFill>
                  <a:schemeClr val="tx1"/>
                </a:solidFill>
                <a:effectLst/>
                <a:latin typeface="Arial" panose="020B0604020202020204" pitchFamily="34" charset="0"/>
                <a:ea typeface="+mn-ea"/>
                <a:cs typeface="+mn-cs"/>
              </a:rPr>
              <a:t>CoSTR</a:t>
            </a:r>
            <a:r>
              <a:rPr lang="en-US" sz="1200" b="0" i="0" kern="1200" dirty="0">
                <a:solidFill>
                  <a:schemeClr val="tx1"/>
                </a:solidFill>
                <a:effectLst/>
                <a:latin typeface="Arial" panose="020B0604020202020204" pitchFamily="34" charset="0"/>
                <a:ea typeface="+mn-ea"/>
                <a:cs typeface="+mn-cs"/>
              </a:rPr>
              <a:t> and ECC updates that directly impact ECSI course content. For more information on additional recommendations—including methodologies and detailed reference lists—you can access the complete documents using the links on the screen. A brief discussion of the guideline updates, including those not covered in this course, is also available in an ECSI blog post by Bob Elling, also linked on screen.</a:t>
            </a:r>
          </a:p>
        </p:txBody>
      </p:sp>
      <p:sp>
        <p:nvSpPr>
          <p:cNvPr id="4" name="Slide Number Placeholder 3"/>
          <p:cNvSpPr>
            <a:spLocks noGrp="1"/>
          </p:cNvSpPr>
          <p:nvPr>
            <p:ph type="sldNum" sz="quarter" idx="5"/>
          </p:nvPr>
        </p:nvSpPr>
        <p:spPr/>
        <p:txBody>
          <a:bodyPr/>
          <a:lstStyle/>
          <a:p>
            <a:fld id="{DED491D0-8E1B-49C7-849B-A28568D94497}" type="slidenum">
              <a:rPr lang="en-US" smtClean="0"/>
              <a:pPr/>
              <a:t>30</a:t>
            </a:fld>
            <a:endParaRPr lang="en-US" dirty="0"/>
          </a:p>
        </p:txBody>
      </p:sp>
    </p:spTree>
    <p:extLst>
      <p:ext uri="{BB962C8B-B14F-4D97-AF65-F5344CB8AC3E}">
        <p14:creationId xmlns:p14="http://schemas.microsoft.com/office/powerpoint/2010/main" val="9491383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you for completing this course outlining the new guideline updates! We appreciate your dedication to lifelong learning and staying up-to-date on the latest research and recommendations.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a:ea typeface="ＭＳ Ｐゴシック"/>
                <a:cs typeface="Arial"/>
              </a:rPr>
              <a:t>If you have any questions about this course, guidelines, or ECSI programs, please contact us at info@ecsinstitute.org. Thank you.</a:t>
            </a:r>
          </a:p>
        </p:txBody>
      </p:sp>
      <p:sp>
        <p:nvSpPr>
          <p:cNvPr id="4" name="Slide Number Placeholder 3"/>
          <p:cNvSpPr>
            <a:spLocks noGrp="1"/>
          </p:cNvSpPr>
          <p:nvPr>
            <p:ph type="sldNum" sz="quarter" idx="5"/>
          </p:nvPr>
        </p:nvSpPr>
        <p:spPr/>
        <p:txBody>
          <a:bodyPr/>
          <a:lstStyle/>
          <a:p>
            <a:fld id="{DED491D0-8E1B-49C7-849B-A28568D94497}" type="slidenum">
              <a:rPr lang="en-US" smtClean="0"/>
              <a:pPr/>
              <a:t>31</a:t>
            </a:fld>
            <a:endParaRPr lang="en-US" dirty="0"/>
          </a:p>
        </p:txBody>
      </p:sp>
    </p:spTree>
    <p:extLst>
      <p:ext uri="{BB962C8B-B14F-4D97-AF65-F5344CB8AC3E}">
        <p14:creationId xmlns:p14="http://schemas.microsoft.com/office/powerpoint/2010/main" val="21751433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40306B"/>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74332B-6338-EF41-8193-EF9AEB6599E2}"/>
              </a:ext>
            </a:extLst>
          </p:cNvPr>
          <p:cNvPicPr>
            <a:picLocks noChangeAspect="1"/>
          </p:cNvPicPr>
          <p:nvPr userDrawn="1"/>
        </p:nvPicPr>
        <p:blipFill>
          <a:blip r:embed="rId2"/>
          <a:stretch>
            <a:fillRect/>
          </a:stretch>
        </p:blipFill>
        <p:spPr>
          <a:xfrm>
            <a:off x="4478865" y="4841832"/>
            <a:ext cx="3234267" cy="1236133"/>
          </a:xfrm>
          <a:prstGeom prst="rect">
            <a:avLst/>
          </a:prstGeom>
        </p:spPr>
      </p:pic>
      <p:sp>
        <p:nvSpPr>
          <p:cNvPr id="8" name="Title 1">
            <a:extLst>
              <a:ext uri="{FF2B5EF4-FFF2-40B4-BE49-F238E27FC236}">
                <a16:creationId xmlns:a16="http://schemas.microsoft.com/office/drawing/2014/main" id="{368B21E5-C029-0D81-B425-B1E84F8D11E7}"/>
              </a:ext>
            </a:extLst>
          </p:cNvPr>
          <p:cNvSpPr>
            <a:spLocks noGrp="1"/>
          </p:cNvSpPr>
          <p:nvPr>
            <p:ph type="ctrTitle" hasCustomPrompt="1"/>
          </p:nvPr>
        </p:nvSpPr>
        <p:spPr>
          <a:xfrm>
            <a:off x="0" y="2354846"/>
            <a:ext cx="12192000" cy="1377773"/>
          </a:xfrm>
          <a:noFill/>
        </p:spPr>
        <p:txBody>
          <a:bodyPr>
            <a:noAutofit/>
          </a:bodyPr>
          <a:lstStyle>
            <a:lvl1pPr algn="ctr">
              <a:defRPr sz="4000">
                <a:solidFill>
                  <a:schemeClr val="bg1"/>
                </a:solidFill>
                <a:latin typeface="Montserrat" pitchFamily="2" charset="0"/>
              </a:defRPr>
            </a:lvl1pPr>
          </a:lstStyle>
          <a:p>
            <a:r>
              <a:rPr lang="en-US" dirty="0"/>
              <a:t>Click to add text</a:t>
            </a:r>
          </a:p>
        </p:txBody>
      </p:sp>
      <p:sp>
        <p:nvSpPr>
          <p:cNvPr id="12" name="Rectangle 11">
            <a:extLst>
              <a:ext uri="{FF2B5EF4-FFF2-40B4-BE49-F238E27FC236}">
                <a16:creationId xmlns:a16="http://schemas.microsoft.com/office/drawing/2014/main" id="{08D9177A-C544-6C26-A475-FA20AB17E741}"/>
              </a:ext>
            </a:extLst>
          </p:cNvPr>
          <p:cNvSpPr/>
          <p:nvPr userDrawn="1"/>
        </p:nvSpPr>
        <p:spPr>
          <a:xfrm>
            <a:off x="-1" y="636105"/>
            <a:ext cx="12192001" cy="1718741"/>
          </a:xfrm>
          <a:prstGeom prst="rect">
            <a:avLst/>
          </a:prstGeom>
          <a:solidFill>
            <a:srgbClr val="F4783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0" i="0" dirty="0">
                <a:latin typeface="Montserrat Black" pitchFamily="2" charset="0"/>
              </a:rPr>
              <a:t>Instructor Guideline Update</a:t>
            </a:r>
            <a:endParaRPr sz="4800" b="0" i="0" dirty="0">
              <a:latin typeface="Montserrat Black" pitchFamily="2" charset="0"/>
            </a:endParaRPr>
          </a:p>
        </p:txBody>
      </p:sp>
      <p:sp>
        <p:nvSpPr>
          <p:cNvPr id="13" name="Rectangle 12">
            <a:extLst>
              <a:ext uri="{FF2B5EF4-FFF2-40B4-BE49-F238E27FC236}">
                <a16:creationId xmlns:a16="http://schemas.microsoft.com/office/drawing/2014/main" id="{BB3D6ED6-6BF0-2B47-5102-05681889DF30}"/>
              </a:ext>
            </a:extLst>
          </p:cNvPr>
          <p:cNvSpPr/>
          <p:nvPr userDrawn="1"/>
        </p:nvSpPr>
        <p:spPr>
          <a:xfrm>
            <a:off x="0" y="6301372"/>
            <a:ext cx="12192001" cy="357774"/>
          </a:xfrm>
          <a:prstGeom prst="rect">
            <a:avLst/>
          </a:prstGeom>
          <a:solidFill>
            <a:srgbClr val="40306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F47836"/>
                </a:solidFill>
                <a:latin typeface="Montserrat" pitchFamily="2" charset="0"/>
              </a:rPr>
              <a:t>Life-Saving Training. </a:t>
            </a:r>
            <a:r>
              <a:rPr lang="en-US" sz="1800" b="1" dirty="0">
                <a:solidFill>
                  <a:schemeClr val="bg2"/>
                </a:solidFill>
                <a:latin typeface="Montserrat" pitchFamily="2" charset="0"/>
              </a:rPr>
              <a:t>Simplified.</a:t>
            </a:r>
          </a:p>
        </p:txBody>
      </p:sp>
    </p:spTree>
    <p:extLst>
      <p:ext uri="{BB962C8B-B14F-4D97-AF65-F5344CB8AC3E}">
        <p14:creationId xmlns:p14="http://schemas.microsoft.com/office/powerpoint/2010/main" val="3963892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400"/>
            </a:lvl1pPr>
          </a:lstStyle>
          <a:p>
            <a:r>
              <a:rPr lang="en-US" dirty="0"/>
              <a:t>Click to edit Master title style</a:t>
            </a:r>
            <a:endParaRPr dirty="0"/>
          </a:p>
        </p:txBody>
      </p:sp>
      <p:sp>
        <p:nvSpPr>
          <p:cNvPr id="6" name="Content Placeholder 2">
            <a:extLst>
              <a:ext uri="{FF2B5EF4-FFF2-40B4-BE49-F238E27FC236}">
                <a16:creationId xmlns:a16="http://schemas.microsoft.com/office/drawing/2014/main" id="{C9AAB048-84F3-B309-EEAC-F30BAD38D7B3}"/>
              </a:ext>
            </a:extLst>
          </p:cNvPr>
          <p:cNvSpPr>
            <a:spLocks noGrp="1"/>
          </p:cNvSpPr>
          <p:nvPr>
            <p:ph idx="10" hasCustomPrompt="1"/>
          </p:nvPr>
        </p:nvSpPr>
        <p:spPr>
          <a:xfrm>
            <a:off x="419100" y="1463964"/>
            <a:ext cx="11303000" cy="4809836"/>
          </a:xfrm>
          <a:prstGeom prst="rect">
            <a:avLst/>
          </a:prstGeom>
        </p:spPr>
        <p:txBody>
          <a:bodyPr/>
          <a:lstStyle>
            <a:lvl1pPr marL="171450" indent="-171450">
              <a:lnSpc>
                <a:spcPts val="3200"/>
              </a:lnSpc>
              <a:buClr>
                <a:schemeClr val="bg1">
                  <a:lumMod val="25000"/>
                </a:schemeClr>
              </a:buClr>
              <a:buFont typeface="Wingdings" panose="05000000000000000000" pitchFamily="2" charset="2"/>
              <a:buChar char="§"/>
              <a:defRPr sz="2800">
                <a:solidFill>
                  <a:schemeClr val="bg1">
                    <a:lumMod val="10000"/>
                  </a:schemeClr>
                </a:solidFill>
                <a:latin typeface="Arial" panose="020B0604020202020204" pitchFamily="34" charset="0"/>
                <a:cs typeface="Arial" panose="020B0604020202020204" pitchFamily="34" charset="0"/>
              </a:defRPr>
            </a:lvl1pPr>
            <a:lvl2pPr marL="685800" indent="-228600">
              <a:lnSpc>
                <a:spcPts val="3200"/>
              </a:lnSpc>
              <a:buFont typeface="Arial" panose="020B0604020202020204" pitchFamily="34" charset="0"/>
              <a:buChar char="•"/>
              <a:defRPr sz="2400">
                <a:solidFill>
                  <a:schemeClr val="bg1">
                    <a:lumMod val="10000"/>
                  </a:schemeClr>
                </a:solidFill>
                <a:latin typeface="Arial" panose="020B0604020202020204" pitchFamily="34" charset="0"/>
                <a:cs typeface="Arial" panose="020B0604020202020204" pitchFamily="34" charset="0"/>
              </a:defRPr>
            </a:lvl2pPr>
            <a:lvl3pPr marL="1143000" indent="-228600">
              <a:lnSpc>
                <a:spcPts val="3200"/>
              </a:lnSpc>
              <a:buSzPct val="80000"/>
              <a:buFont typeface="Courier New" panose="02070309020205020404" pitchFamily="49" charset="0"/>
              <a:buChar char="o"/>
              <a:defRPr sz="2200">
                <a:solidFill>
                  <a:schemeClr val="bg1">
                    <a:lumMod val="10000"/>
                  </a:schemeClr>
                </a:solidFill>
                <a:latin typeface="Arial" panose="020B0604020202020204" pitchFamily="34" charset="0"/>
                <a:cs typeface="Arial" panose="020B0604020202020204" pitchFamily="34" charset="0"/>
              </a:defRPr>
            </a:lvl3pPr>
            <a:lvl4pPr marL="1600200" indent="-228600">
              <a:lnSpc>
                <a:spcPts val="3200"/>
              </a:lnSpc>
              <a:buSzPct val="90000"/>
              <a:buFont typeface="Arial" panose="020B0604020202020204" pitchFamily="34" charset="0"/>
              <a:buChar char="•"/>
              <a:defRPr sz="2000">
                <a:solidFill>
                  <a:schemeClr val="bg1">
                    <a:lumMod val="10000"/>
                  </a:schemeClr>
                </a:solidFill>
                <a:latin typeface="Arial" panose="020B0604020202020204" pitchFamily="34" charset="0"/>
                <a:cs typeface="Arial" panose="020B0604020202020204" pitchFamily="34" charset="0"/>
              </a:defRPr>
            </a:lvl4pPr>
            <a:lvl5pPr marL="2057400" indent="-228600">
              <a:lnSpc>
                <a:spcPts val="3200"/>
              </a:lnSpc>
              <a:buSzPct val="85000"/>
              <a:buFont typeface="Courier New" panose="02070309020205020404" pitchFamily="49" charset="0"/>
              <a:buChar char="o"/>
              <a:defRPr sz="1800">
                <a:solidFill>
                  <a:schemeClr val="bg1">
                    <a:lumMod val="10000"/>
                  </a:schemeClr>
                </a:solidFill>
                <a:latin typeface="Arial" panose="020B0604020202020204" pitchFamily="34" charset="0"/>
                <a:cs typeface="Arial" panose="020B0604020202020204" pitchFamily="34" charset="0"/>
              </a:defRPr>
            </a:lvl5pPr>
          </a:lstStyle>
          <a:p>
            <a:pPr lvl="0"/>
            <a:r>
              <a:rPr lang="en-US" dirty="0"/>
              <a:t> Click to add text</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5" name="Footer Placeholder 2">
            <a:extLst>
              <a:ext uri="{FF2B5EF4-FFF2-40B4-BE49-F238E27FC236}">
                <a16:creationId xmlns:a16="http://schemas.microsoft.com/office/drawing/2014/main" id="{FFA3285D-A002-F931-0E15-25F18242A120}"/>
              </a:ext>
            </a:extLst>
          </p:cNvPr>
          <p:cNvSpPr txBox="1">
            <a:spLocks/>
          </p:cNvSpPr>
          <p:nvPr userDrawn="1"/>
        </p:nvSpPr>
        <p:spPr>
          <a:xfrm>
            <a:off x="15460" y="6407149"/>
            <a:ext cx="12201940" cy="514351"/>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chemeClr val="bg1">
                    <a:lumMod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i="0" dirty="0">
                <a:solidFill>
                  <a:schemeClr val="bg1">
                    <a:lumMod val="50000"/>
                  </a:schemeClr>
                </a:solidFill>
              </a:rPr>
              <a:t>Instructor Guideline Update </a:t>
            </a:r>
            <a:r>
              <a:rPr lang="en-US" sz="900" b="0" dirty="0">
                <a:solidFill>
                  <a:schemeClr val="bg1">
                    <a:lumMod val="50000"/>
                  </a:schemeClr>
                </a:solidFill>
              </a:rPr>
              <a:t>| © 2027 Emergency Care &amp; Safety Institute, an Ascend Learning company | www.ecsinstitute.org</a:t>
            </a:r>
          </a:p>
        </p:txBody>
      </p:sp>
    </p:spTree>
    <p:extLst>
      <p:ext uri="{BB962C8B-B14F-4D97-AF65-F5344CB8AC3E}">
        <p14:creationId xmlns:p14="http://schemas.microsoft.com/office/powerpoint/2010/main" val="5413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Side Copyrigh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400"/>
            </a:lvl1pPr>
          </a:lstStyle>
          <a:p>
            <a:r>
              <a:rPr lang="en-US" dirty="0"/>
              <a:t>Click to edit Master title style</a:t>
            </a:r>
            <a:endParaRPr dirty="0"/>
          </a:p>
        </p:txBody>
      </p:sp>
      <p:sp>
        <p:nvSpPr>
          <p:cNvPr id="6" name="Content Placeholder 2">
            <a:extLst>
              <a:ext uri="{FF2B5EF4-FFF2-40B4-BE49-F238E27FC236}">
                <a16:creationId xmlns:a16="http://schemas.microsoft.com/office/drawing/2014/main" id="{C9AAB048-84F3-B309-EEAC-F30BAD38D7B3}"/>
              </a:ext>
            </a:extLst>
          </p:cNvPr>
          <p:cNvSpPr>
            <a:spLocks noGrp="1"/>
          </p:cNvSpPr>
          <p:nvPr>
            <p:ph idx="10" hasCustomPrompt="1"/>
          </p:nvPr>
        </p:nvSpPr>
        <p:spPr>
          <a:xfrm>
            <a:off x="419100" y="1463964"/>
            <a:ext cx="11303000" cy="4809836"/>
          </a:xfrm>
          <a:prstGeom prst="rect">
            <a:avLst/>
          </a:prstGeom>
        </p:spPr>
        <p:txBody>
          <a:bodyPr/>
          <a:lstStyle>
            <a:lvl1pPr marL="171450" indent="-171450">
              <a:lnSpc>
                <a:spcPts val="3200"/>
              </a:lnSpc>
              <a:buClr>
                <a:schemeClr val="bg1">
                  <a:lumMod val="25000"/>
                </a:schemeClr>
              </a:buClr>
              <a:buFont typeface="Wingdings" panose="05000000000000000000" pitchFamily="2" charset="2"/>
              <a:buChar char="§"/>
              <a:defRPr sz="2800">
                <a:solidFill>
                  <a:schemeClr val="bg1">
                    <a:lumMod val="10000"/>
                  </a:schemeClr>
                </a:solidFill>
                <a:latin typeface="Arial" panose="020B0604020202020204" pitchFamily="34" charset="0"/>
                <a:cs typeface="Arial" panose="020B0604020202020204" pitchFamily="34" charset="0"/>
              </a:defRPr>
            </a:lvl1pPr>
            <a:lvl2pPr marL="685800" indent="-228600">
              <a:lnSpc>
                <a:spcPts val="3200"/>
              </a:lnSpc>
              <a:buFont typeface="Arial" panose="020B0604020202020204" pitchFamily="34" charset="0"/>
              <a:buChar char="•"/>
              <a:defRPr sz="2400">
                <a:solidFill>
                  <a:schemeClr val="bg1">
                    <a:lumMod val="10000"/>
                  </a:schemeClr>
                </a:solidFill>
                <a:latin typeface="Arial" panose="020B0604020202020204" pitchFamily="34" charset="0"/>
                <a:cs typeface="Arial" panose="020B0604020202020204" pitchFamily="34" charset="0"/>
              </a:defRPr>
            </a:lvl2pPr>
            <a:lvl3pPr marL="1143000" indent="-228600">
              <a:lnSpc>
                <a:spcPts val="3200"/>
              </a:lnSpc>
              <a:buSzPct val="80000"/>
              <a:buFont typeface="Courier New" panose="02070309020205020404" pitchFamily="49" charset="0"/>
              <a:buChar char="o"/>
              <a:defRPr sz="2200">
                <a:solidFill>
                  <a:schemeClr val="bg1">
                    <a:lumMod val="10000"/>
                  </a:schemeClr>
                </a:solidFill>
                <a:latin typeface="Arial" panose="020B0604020202020204" pitchFamily="34" charset="0"/>
                <a:cs typeface="Arial" panose="020B0604020202020204" pitchFamily="34" charset="0"/>
              </a:defRPr>
            </a:lvl3pPr>
            <a:lvl4pPr marL="1600200" indent="-228600">
              <a:lnSpc>
                <a:spcPts val="3200"/>
              </a:lnSpc>
              <a:buSzPct val="90000"/>
              <a:buFont typeface="Arial" panose="020B0604020202020204" pitchFamily="34" charset="0"/>
              <a:buChar char="•"/>
              <a:defRPr sz="2000">
                <a:solidFill>
                  <a:schemeClr val="bg1">
                    <a:lumMod val="10000"/>
                  </a:schemeClr>
                </a:solidFill>
                <a:latin typeface="Arial" panose="020B0604020202020204" pitchFamily="34" charset="0"/>
                <a:cs typeface="Arial" panose="020B0604020202020204" pitchFamily="34" charset="0"/>
              </a:defRPr>
            </a:lvl4pPr>
            <a:lvl5pPr marL="2057400" indent="-228600">
              <a:lnSpc>
                <a:spcPts val="3200"/>
              </a:lnSpc>
              <a:buSzPct val="85000"/>
              <a:buFont typeface="Courier New" panose="02070309020205020404" pitchFamily="49" charset="0"/>
              <a:buChar char="o"/>
              <a:defRPr sz="1800">
                <a:solidFill>
                  <a:schemeClr val="bg1">
                    <a:lumMod val="10000"/>
                  </a:schemeClr>
                </a:solidFill>
                <a:latin typeface="Arial" panose="020B0604020202020204" pitchFamily="34" charset="0"/>
                <a:cs typeface="Arial" panose="020B0604020202020204" pitchFamily="34" charset="0"/>
              </a:defRPr>
            </a:lvl5pPr>
          </a:lstStyle>
          <a:p>
            <a:pPr lvl="0"/>
            <a:r>
              <a:rPr lang="en-US" dirty="0"/>
              <a:t> Click to add text</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5" name="Footer Placeholder 2">
            <a:extLst>
              <a:ext uri="{FF2B5EF4-FFF2-40B4-BE49-F238E27FC236}">
                <a16:creationId xmlns:a16="http://schemas.microsoft.com/office/drawing/2014/main" id="{FFA3285D-A002-F931-0E15-25F18242A120}"/>
              </a:ext>
            </a:extLst>
          </p:cNvPr>
          <p:cNvSpPr txBox="1">
            <a:spLocks/>
          </p:cNvSpPr>
          <p:nvPr userDrawn="1"/>
        </p:nvSpPr>
        <p:spPr>
          <a:xfrm rot="5400000">
            <a:off x="9108660" y="3774663"/>
            <a:ext cx="5747579" cy="419100"/>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chemeClr val="bg1">
                    <a:lumMod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i="0" dirty="0">
                <a:solidFill>
                  <a:schemeClr val="bg1">
                    <a:lumMod val="50000"/>
                  </a:schemeClr>
                </a:solidFill>
              </a:rPr>
              <a:t>Instructor Guideline Update</a:t>
            </a:r>
            <a:br>
              <a:rPr lang="en-US" sz="900" b="1" i="0" dirty="0">
                <a:solidFill>
                  <a:schemeClr val="bg1">
                    <a:lumMod val="50000"/>
                  </a:schemeClr>
                </a:solidFill>
              </a:rPr>
            </a:br>
            <a:r>
              <a:rPr lang="en-US" sz="900" b="0" dirty="0">
                <a:solidFill>
                  <a:schemeClr val="bg1">
                    <a:lumMod val="50000"/>
                  </a:schemeClr>
                </a:solidFill>
              </a:rPr>
              <a:t>© 2027 Emergency Care &amp; Safety Institute, an Ascend Learning company | www.ecsinstitute.org</a:t>
            </a:r>
          </a:p>
        </p:txBody>
      </p:sp>
    </p:spTree>
    <p:extLst>
      <p:ext uri="{BB962C8B-B14F-4D97-AF65-F5344CB8AC3E}">
        <p14:creationId xmlns:p14="http://schemas.microsoft.com/office/powerpoint/2010/main" val="3109248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No Copyrigh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400"/>
            </a:lvl1pPr>
          </a:lstStyle>
          <a:p>
            <a:r>
              <a:rPr lang="en-US" dirty="0"/>
              <a:t>Click to edit Master title style</a:t>
            </a:r>
            <a:endParaRPr dirty="0"/>
          </a:p>
        </p:txBody>
      </p:sp>
      <p:sp>
        <p:nvSpPr>
          <p:cNvPr id="6" name="Content Placeholder 2">
            <a:extLst>
              <a:ext uri="{FF2B5EF4-FFF2-40B4-BE49-F238E27FC236}">
                <a16:creationId xmlns:a16="http://schemas.microsoft.com/office/drawing/2014/main" id="{C9AAB048-84F3-B309-EEAC-F30BAD38D7B3}"/>
              </a:ext>
            </a:extLst>
          </p:cNvPr>
          <p:cNvSpPr>
            <a:spLocks noGrp="1"/>
          </p:cNvSpPr>
          <p:nvPr>
            <p:ph idx="10" hasCustomPrompt="1"/>
          </p:nvPr>
        </p:nvSpPr>
        <p:spPr>
          <a:xfrm>
            <a:off x="419100" y="1463964"/>
            <a:ext cx="11303000" cy="4809836"/>
          </a:xfrm>
          <a:prstGeom prst="rect">
            <a:avLst/>
          </a:prstGeom>
        </p:spPr>
        <p:txBody>
          <a:bodyPr/>
          <a:lstStyle>
            <a:lvl1pPr marL="171450" indent="-171450">
              <a:lnSpc>
                <a:spcPts val="3200"/>
              </a:lnSpc>
              <a:buClr>
                <a:schemeClr val="bg1">
                  <a:lumMod val="25000"/>
                </a:schemeClr>
              </a:buClr>
              <a:buFont typeface="Wingdings" panose="05000000000000000000" pitchFamily="2" charset="2"/>
              <a:buChar char="§"/>
              <a:defRPr sz="2800">
                <a:solidFill>
                  <a:schemeClr val="bg1">
                    <a:lumMod val="10000"/>
                  </a:schemeClr>
                </a:solidFill>
                <a:latin typeface="Arial" panose="020B0604020202020204" pitchFamily="34" charset="0"/>
                <a:cs typeface="Arial" panose="020B0604020202020204" pitchFamily="34" charset="0"/>
              </a:defRPr>
            </a:lvl1pPr>
            <a:lvl2pPr marL="685800" indent="-228600">
              <a:lnSpc>
                <a:spcPts val="3200"/>
              </a:lnSpc>
              <a:buFont typeface="Arial" panose="020B0604020202020204" pitchFamily="34" charset="0"/>
              <a:buChar char="•"/>
              <a:defRPr sz="2400">
                <a:solidFill>
                  <a:schemeClr val="bg1">
                    <a:lumMod val="10000"/>
                  </a:schemeClr>
                </a:solidFill>
                <a:latin typeface="Arial" panose="020B0604020202020204" pitchFamily="34" charset="0"/>
                <a:cs typeface="Arial" panose="020B0604020202020204" pitchFamily="34" charset="0"/>
              </a:defRPr>
            </a:lvl2pPr>
            <a:lvl3pPr marL="1143000" indent="-228600">
              <a:lnSpc>
                <a:spcPts val="3200"/>
              </a:lnSpc>
              <a:buSzPct val="80000"/>
              <a:buFont typeface="Courier New" panose="02070309020205020404" pitchFamily="49" charset="0"/>
              <a:buChar char="o"/>
              <a:defRPr sz="2200">
                <a:solidFill>
                  <a:schemeClr val="bg1">
                    <a:lumMod val="10000"/>
                  </a:schemeClr>
                </a:solidFill>
                <a:latin typeface="Arial" panose="020B0604020202020204" pitchFamily="34" charset="0"/>
                <a:cs typeface="Arial" panose="020B0604020202020204" pitchFamily="34" charset="0"/>
              </a:defRPr>
            </a:lvl3pPr>
            <a:lvl4pPr marL="1600200" indent="-228600">
              <a:lnSpc>
                <a:spcPts val="3200"/>
              </a:lnSpc>
              <a:buSzPct val="90000"/>
              <a:buFont typeface="Arial" panose="020B0604020202020204" pitchFamily="34" charset="0"/>
              <a:buChar char="•"/>
              <a:defRPr sz="2000">
                <a:solidFill>
                  <a:schemeClr val="bg1">
                    <a:lumMod val="10000"/>
                  </a:schemeClr>
                </a:solidFill>
                <a:latin typeface="Arial" panose="020B0604020202020204" pitchFamily="34" charset="0"/>
                <a:cs typeface="Arial" panose="020B0604020202020204" pitchFamily="34" charset="0"/>
              </a:defRPr>
            </a:lvl4pPr>
            <a:lvl5pPr marL="2057400" indent="-228600">
              <a:lnSpc>
                <a:spcPts val="3200"/>
              </a:lnSpc>
              <a:buSzPct val="85000"/>
              <a:buFont typeface="Courier New" panose="02070309020205020404" pitchFamily="49" charset="0"/>
              <a:buChar char="o"/>
              <a:defRPr sz="1800">
                <a:solidFill>
                  <a:schemeClr val="bg1">
                    <a:lumMod val="10000"/>
                  </a:schemeClr>
                </a:solidFill>
                <a:latin typeface="Arial" panose="020B0604020202020204" pitchFamily="34" charset="0"/>
                <a:cs typeface="Arial" panose="020B0604020202020204" pitchFamily="34" charset="0"/>
              </a:defRPr>
            </a:lvl5pPr>
          </a:lstStyle>
          <a:p>
            <a:pPr lvl="0"/>
            <a:r>
              <a:rPr lang="en-US" dirty="0"/>
              <a:t> Click to add text</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Tree>
    <p:extLst>
      <p:ext uri="{BB962C8B-B14F-4D97-AF65-F5344CB8AC3E}">
        <p14:creationId xmlns:p14="http://schemas.microsoft.com/office/powerpoint/2010/main" val="301294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E49A-B20C-2DB7-7EEE-5CFB63073D1B}"/>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34324E85-7F93-C7EC-A246-6E4FA0B6F85A}"/>
              </a:ext>
            </a:extLst>
          </p:cNvPr>
          <p:cNvSpPr txBox="1">
            <a:spLocks/>
          </p:cNvSpPr>
          <p:nvPr userDrawn="1"/>
        </p:nvSpPr>
        <p:spPr>
          <a:xfrm>
            <a:off x="15460" y="6407149"/>
            <a:ext cx="12201940" cy="514351"/>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chemeClr val="bg1">
                    <a:lumMod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i="0" dirty="0">
                <a:solidFill>
                  <a:schemeClr val="bg1">
                    <a:lumMod val="50000"/>
                  </a:schemeClr>
                </a:solidFill>
              </a:rPr>
              <a:t>Instructor Guideline Update </a:t>
            </a:r>
            <a:r>
              <a:rPr lang="en-US" sz="900" b="0" dirty="0">
                <a:solidFill>
                  <a:schemeClr val="bg1">
                    <a:lumMod val="50000"/>
                  </a:schemeClr>
                </a:solidFill>
              </a:rPr>
              <a:t>| © 2027 Emergency Care &amp; Safety Institute, an Ascend Learning company | www.ecsinstitute.org</a:t>
            </a:r>
          </a:p>
        </p:txBody>
      </p:sp>
    </p:spTree>
    <p:extLst>
      <p:ext uri="{BB962C8B-B14F-4D97-AF65-F5344CB8AC3E}">
        <p14:creationId xmlns:p14="http://schemas.microsoft.com/office/powerpoint/2010/main" val="801401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400"/>
            </a:lvl1pPr>
          </a:lstStyle>
          <a:p>
            <a:r>
              <a:rPr lang="en-US" dirty="0"/>
              <a:t>Click to edit Master title style</a:t>
            </a:r>
            <a:endParaRPr dirty="0"/>
          </a:p>
        </p:txBody>
      </p:sp>
      <p:sp>
        <p:nvSpPr>
          <p:cNvPr id="3" name="Content Placeholder 2"/>
          <p:cNvSpPr>
            <a:spLocks noGrp="1"/>
          </p:cNvSpPr>
          <p:nvPr>
            <p:ph sz="half" idx="1" hasCustomPrompt="1"/>
          </p:nvPr>
        </p:nvSpPr>
        <p:spPr>
          <a:xfrm>
            <a:off x="495300" y="1461052"/>
            <a:ext cx="5448300" cy="4729436"/>
          </a:xfrm>
          <a:prstGeom prst="rect">
            <a:avLst/>
          </a:prstGeom>
        </p:spPr>
        <p:txBody>
          <a:bodyPr/>
          <a:lstStyle>
            <a:lvl1pPr>
              <a:defRPr sz="2400">
                <a:solidFill>
                  <a:schemeClr val="bg1">
                    <a:lumMod val="10000"/>
                  </a:schemeClr>
                </a:solidFill>
              </a:defRPr>
            </a:lvl1pPr>
            <a:lvl2pPr>
              <a:defRPr sz="2200">
                <a:solidFill>
                  <a:schemeClr val="bg1">
                    <a:lumMod val="10000"/>
                  </a:schemeClr>
                </a:solidFill>
              </a:defRPr>
            </a:lvl2pPr>
            <a:lvl3pPr>
              <a:defRPr sz="2000">
                <a:solidFill>
                  <a:schemeClr val="bg1">
                    <a:lumMod val="10000"/>
                  </a:schemeClr>
                </a:solidFill>
              </a:defRPr>
            </a:lvl3pPr>
            <a:lvl4pPr>
              <a:defRPr sz="1800">
                <a:solidFill>
                  <a:schemeClr val="bg1">
                    <a:lumMod val="10000"/>
                  </a:schemeClr>
                </a:solidFill>
              </a:defRPr>
            </a:lvl4pPr>
            <a:lvl5pPr>
              <a:defRPr sz="1600">
                <a:solidFill>
                  <a:schemeClr val="bg1">
                    <a:lumMod val="10000"/>
                  </a:schemeClr>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Content Placeholder 2">
            <a:extLst>
              <a:ext uri="{FF2B5EF4-FFF2-40B4-BE49-F238E27FC236}">
                <a16:creationId xmlns:a16="http://schemas.microsoft.com/office/drawing/2014/main" id="{129477E3-B212-B8D6-DFAF-ACF364C264B0}"/>
              </a:ext>
            </a:extLst>
          </p:cNvPr>
          <p:cNvSpPr>
            <a:spLocks noGrp="1"/>
          </p:cNvSpPr>
          <p:nvPr>
            <p:ph sz="half" idx="10" hasCustomPrompt="1"/>
          </p:nvPr>
        </p:nvSpPr>
        <p:spPr>
          <a:xfrm>
            <a:off x="6248400" y="1461052"/>
            <a:ext cx="5448300" cy="4729436"/>
          </a:xfrm>
          <a:prstGeom prst="rect">
            <a:avLst/>
          </a:prstGeom>
        </p:spPr>
        <p:txBody>
          <a:bodyPr/>
          <a:lstStyle>
            <a:lvl1pPr>
              <a:defRPr sz="2400">
                <a:solidFill>
                  <a:schemeClr val="bg1">
                    <a:lumMod val="10000"/>
                  </a:schemeClr>
                </a:solidFill>
              </a:defRPr>
            </a:lvl1pPr>
            <a:lvl2pPr>
              <a:defRPr sz="2200">
                <a:solidFill>
                  <a:schemeClr val="bg1">
                    <a:lumMod val="10000"/>
                  </a:schemeClr>
                </a:solidFill>
              </a:defRPr>
            </a:lvl2pPr>
            <a:lvl3pPr>
              <a:defRPr sz="2000">
                <a:solidFill>
                  <a:schemeClr val="bg1">
                    <a:lumMod val="10000"/>
                  </a:schemeClr>
                </a:solidFill>
              </a:defRPr>
            </a:lvl3pPr>
            <a:lvl4pPr>
              <a:defRPr sz="1800">
                <a:solidFill>
                  <a:schemeClr val="bg1">
                    <a:lumMod val="10000"/>
                  </a:schemeClr>
                </a:solidFill>
              </a:defRPr>
            </a:lvl4pPr>
            <a:lvl5pPr>
              <a:defRPr sz="1600">
                <a:solidFill>
                  <a:schemeClr val="bg1">
                    <a:lumMod val="10000"/>
                  </a:schemeClr>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Footer Placeholder 2">
            <a:extLst>
              <a:ext uri="{FF2B5EF4-FFF2-40B4-BE49-F238E27FC236}">
                <a16:creationId xmlns:a16="http://schemas.microsoft.com/office/drawing/2014/main" id="{7EC2A7DD-0BE0-E25F-44A6-2605E0C0D191}"/>
              </a:ext>
            </a:extLst>
          </p:cNvPr>
          <p:cNvSpPr txBox="1">
            <a:spLocks/>
          </p:cNvSpPr>
          <p:nvPr userDrawn="1"/>
        </p:nvSpPr>
        <p:spPr>
          <a:xfrm>
            <a:off x="15460" y="6407149"/>
            <a:ext cx="12201940" cy="514351"/>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chemeClr val="bg1">
                    <a:lumMod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i="0" dirty="0">
                <a:solidFill>
                  <a:schemeClr val="bg1">
                    <a:lumMod val="50000"/>
                  </a:schemeClr>
                </a:solidFill>
              </a:rPr>
              <a:t>Instructor Guideline Update </a:t>
            </a:r>
            <a:r>
              <a:rPr lang="en-US" sz="900" b="0" dirty="0">
                <a:solidFill>
                  <a:schemeClr val="bg1">
                    <a:lumMod val="50000"/>
                  </a:schemeClr>
                </a:solidFill>
              </a:rPr>
              <a:t>| © 2027 Emergency Care &amp; Safety Institute, an Ascend Learning company | www.ecsinstitute.org</a:t>
            </a:r>
          </a:p>
        </p:txBody>
      </p:sp>
    </p:spTree>
    <p:extLst>
      <p:ext uri="{BB962C8B-B14F-4D97-AF65-F5344CB8AC3E}">
        <p14:creationId xmlns:p14="http://schemas.microsoft.com/office/powerpoint/2010/main" val="320104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with Side Copyrigh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400"/>
            </a:lvl1pPr>
          </a:lstStyle>
          <a:p>
            <a:r>
              <a:rPr lang="en-US" dirty="0"/>
              <a:t>Click to edit Master title style</a:t>
            </a:r>
            <a:endParaRPr dirty="0"/>
          </a:p>
        </p:txBody>
      </p:sp>
      <p:sp>
        <p:nvSpPr>
          <p:cNvPr id="5" name="Footer Placeholder 2">
            <a:extLst>
              <a:ext uri="{FF2B5EF4-FFF2-40B4-BE49-F238E27FC236}">
                <a16:creationId xmlns:a16="http://schemas.microsoft.com/office/drawing/2014/main" id="{FFA3285D-A002-F931-0E15-25F18242A120}"/>
              </a:ext>
            </a:extLst>
          </p:cNvPr>
          <p:cNvSpPr txBox="1">
            <a:spLocks/>
          </p:cNvSpPr>
          <p:nvPr userDrawn="1"/>
        </p:nvSpPr>
        <p:spPr>
          <a:xfrm rot="5400000">
            <a:off x="9108660" y="3774663"/>
            <a:ext cx="5747579" cy="419100"/>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chemeClr val="bg1">
                    <a:lumMod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i="0" dirty="0">
                <a:solidFill>
                  <a:schemeClr val="bg1">
                    <a:lumMod val="50000"/>
                  </a:schemeClr>
                </a:solidFill>
              </a:rPr>
              <a:t>Instructor Guideline Update</a:t>
            </a:r>
            <a:br>
              <a:rPr lang="en-US" sz="900" b="1" i="0" dirty="0">
                <a:solidFill>
                  <a:schemeClr val="bg1">
                    <a:lumMod val="50000"/>
                  </a:schemeClr>
                </a:solidFill>
              </a:rPr>
            </a:br>
            <a:r>
              <a:rPr lang="en-US" sz="900" b="0" dirty="0">
                <a:solidFill>
                  <a:schemeClr val="bg1">
                    <a:lumMod val="50000"/>
                  </a:schemeClr>
                </a:solidFill>
              </a:rPr>
              <a:t>© 2027 Emergency Care &amp; Safety Institute, an Ascend Learning company | www.ecsinstitute.org</a:t>
            </a:r>
          </a:p>
        </p:txBody>
      </p:sp>
      <p:sp>
        <p:nvSpPr>
          <p:cNvPr id="3" name="Content Placeholder 2">
            <a:extLst>
              <a:ext uri="{FF2B5EF4-FFF2-40B4-BE49-F238E27FC236}">
                <a16:creationId xmlns:a16="http://schemas.microsoft.com/office/drawing/2014/main" id="{E26D91F0-16A5-B07D-FC42-153768EBD56E}"/>
              </a:ext>
            </a:extLst>
          </p:cNvPr>
          <p:cNvSpPr>
            <a:spLocks noGrp="1"/>
          </p:cNvSpPr>
          <p:nvPr>
            <p:ph sz="half" idx="1" hasCustomPrompt="1"/>
          </p:nvPr>
        </p:nvSpPr>
        <p:spPr>
          <a:xfrm>
            <a:off x="495300" y="1461051"/>
            <a:ext cx="5448300" cy="5134301"/>
          </a:xfrm>
          <a:prstGeom prst="rect">
            <a:avLst/>
          </a:prstGeom>
        </p:spPr>
        <p:txBody>
          <a:bodyPr/>
          <a:lstStyle>
            <a:lvl1pPr>
              <a:defRPr sz="2400">
                <a:solidFill>
                  <a:schemeClr val="bg1">
                    <a:lumMod val="10000"/>
                  </a:schemeClr>
                </a:solidFill>
              </a:defRPr>
            </a:lvl1pPr>
            <a:lvl2pPr>
              <a:defRPr sz="2200">
                <a:solidFill>
                  <a:schemeClr val="bg1">
                    <a:lumMod val="10000"/>
                  </a:schemeClr>
                </a:solidFill>
              </a:defRPr>
            </a:lvl2pPr>
            <a:lvl3pPr>
              <a:defRPr sz="2000">
                <a:solidFill>
                  <a:schemeClr val="bg1">
                    <a:lumMod val="10000"/>
                  </a:schemeClr>
                </a:solidFill>
              </a:defRPr>
            </a:lvl3pPr>
            <a:lvl4pPr>
              <a:defRPr sz="1800">
                <a:solidFill>
                  <a:schemeClr val="bg1">
                    <a:lumMod val="10000"/>
                  </a:schemeClr>
                </a:solidFill>
              </a:defRPr>
            </a:lvl4pPr>
            <a:lvl5pPr>
              <a:defRPr sz="1600">
                <a:solidFill>
                  <a:schemeClr val="bg1">
                    <a:lumMod val="10000"/>
                  </a:schemeClr>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2">
            <a:extLst>
              <a:ext uri="{FF2B5EF4-FFF2-40B4-BE49-F238E27FC236}">
                <a16:creationId xmlns:a16="http://schemas.microsoft.com/office/drawing/2014/main" id="{6BFEB978-8214-274C-5101-0F7473C32227}"/>
              </a:ext>
            </a:extLst>
          </p:cNvPr>
          <p:cNvSpPr>
            <a:spLocks noGrp="1"/>
          </p:cNvSpPr>
          <p:nvPr>
            <p:ph sz="half" idx="10" hasCustomPrompt="1"/>
          </p:nvPr>
        </p:nvSpPr>
        <p:spPr>
          <a:xfrm>
            <a:off x="6248400" y="1461052"/>
            <a:ext cx="5448300" cy="5134300"/>
          </a:xfrm>
          <a:prstGeom prst="rect">
            <a:avLst/>
          </a:prstGeom>
        </p:spPr>
        <p:txBody>
          <a:bodyPr/>
          <a:lstStyle>
            <a:lvl1pPr>
              <a:defRPr sz="2400">
                <a:solidFill>
                  <a:schemeClr val="bg1">
                    <a:lumMod val="10000"/>
                  </a:schemeClr>
                </a:solidFill>
              </a:defRPr>
            </a:lvl1pPr>
            <a:lvl2pPr>
              <a:defRPr sz="2200">
                <a:solidFill>
                  <a:schemeClr val="bg1">
                    <a:lumMod val="10000"/>
                  </a:schemeClr>
                </a:solidFill>
              </a:defRPr>
            </a:lvl2pPr>
            <a:lvl3pPr>
              <a:defRPr sz="2000">
                <a:solidFill>
                  <a:schemeClr val="bg1">
                    <a:lumMod val="10000"/>
                  </a:schemeClr>
                </a:solidFill>
              </a:defRPr>
            </a:lvl3pPr>
            <a:lvl4pPr>
              <a:defRPr sz="1800">
                <a:solidFill>
                  <a:schemeClr val="bg1">
                    <a:lumMod val="10000"/>
                  </a:schemeClr>
                </a:solidFill>
              </a:defRPr>
            </a:lvl4pPr>
            <a:lvl5pPr>
              <a:defRPr sz="1600">
                <a:solidFill>
                  <a:schemeClr val="bg1">
                    <a:lumMod val="10000"/>
                  </a:schemeClr>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2705829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400"/>
            </a:lvl1pPr>
          </a:lstStyle>
          <a:p>
            <a:r>
              <a:rPr lang="en-US" dirty="0"/>
              <a:t>Click to edit Master title style</a:t>
            </a:r>
            <a:endParaRPr dirty="0"/>
          </a:p>
        </p:txBody>
      </p:sp>
      <p:sp>
        <p:nvSpPr>
          <p:cNvPr id="16" name="Content Placeholder 2">
            <a:extLst>
              <a:ext uri="{FF2B5EF4-FFF2-40B4-BE49-F238E27FC236}">
                <a16:creationId xmlns:a16="http://schemas.microsoft.com/office/drawing/2014/main" id="{D8970C58-3684-43C6-515E-EA82AD501D6B}"/>
              </a:ext>
            </a:extLst>
          </p:cNvPr>
          <p:cNvSpPr>
            <a:spLocks noGrp="1"/>
          </p:cNvSpPr>
          <p:nvPr>
            <p:ph sz="half" idx="12" hasCustomPrompt="1"/>
          </p:nvPr>
        </p:nvSpPr>
        <p:spPr>
          <a:xfrm>
            <a:off x="419098" y="1504181"/>
            <a:ext cx="3670302" cy="4920728"/>
          </a:xfrm>
          <a:prstGeom prst="rect">
            <a:avLst/>
          </a:prstGeom>
        </p:spPr>
        <p:txBody>
          <a:bodyPr/>
          <a:lstStyle>
            <a:lvl1pPr>
              <a:defRPr sz="2400">
                <a:solidFill>
                  <a:schemeClr val="bg1">
                    <a:lumMod val="10000"/>
                  </a:schemeClr>
                </a:solidFill>
              </a:defRPr>
            </a:lvl1pPr>
            <a:lvl2pPr>
              <a:defRPr sz="2200">
                <a:solidFill>
                  <a:schemeClr val="bg1">
                    <a:lumMod val="10000"/>
                  </a:schemeClr>
                </a:solidFill>
              </a:defRPr>
            </a:lvl2pPr>
            <a:lvl3pPr>
              <a:defRPr sz="2000">
                <a:solidFill>
                  <a:schemeClr val="bg1">
                    <a:lumMod val="10000"/>
                  </a:schemeClr>
                </a:solidFill>
              </a:defRPr>
            </a:lvl3pPr>
            <a:lvl4pPr>
              <a:defRPr sz="1800">
                <a:solidFill>
                  <a:schemeClr val="bg1">
                    <a:lumMod val="10000"/>
                  </a:schemeClr>
                </a:solidFill>
              </a:defRPr>
            </a:lvl4pPr>
            <a:lvl5pPr>
              <a:defRPr sz="1600">
                <a:solidFill>
                  <a:schemeClr val="bg1">
                    <a:lumMod val="10000"/>
                  </a:schemeClr>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7" name="Content Placeholder 2">
            <a:extLst>
              <a:ext uri="{FF2B5EF4-FFF2-40B4-BE49-F238E27FC236}">
                <a16:creationId xmlns:a16="http://schemas.microsoft.com/office/drawing/2014/main" id="{4A4E998C-FFE7-A55C-E487-B231545DAEF7}"/>
              </a:ext>
            </a:extLst>
          </p:cNvPr>
          <p:cNvSpPr>
            <a:spLocks noGrp="1"/>
          </p:cNvSpPr>
          <p:nvPr>
            <p:ph sz="half" idx="13" hasCustomPrompt="1"/>
          </p:nvPr>
        </p:nvSpPr>
        <p:spPr>
          <a:xfrm>
            <a:off x="4319378" y="1518971"/>
            <a:ext cx="3670302" cy="4920728"/>
          </a:xfrm>
          <a:prstGeom prst="rect">
            <a:avLst/>
          </a:prstGeom>
        </p:spPr>
        <p:txBody>
          <a:bodyPr/>
          <a:lstStyle>
            <a:lvl1pPr>
              <a:defRPr sz="2400">
                <a:solidFill>
                  <a:schemeClr val="bg1">
                    <a:lumMod val="10000"/>
                  </a:schemeClr>
                </a:solidFill>
              </a:defRPr>
            </a:lvl1pPr>
            <a:lvl2pPr>
              <a:defRPr sz="2200">
                <a:solidFill>
                  <a:schemeClr val="bg1">
                    <a:lumMod val="10000"/>
                  </a:schemeClr>
                </a:solidFill>
              </a:defRPr>
            </a:lvl2pPr>
            <a:lvl3pPr>
              <a:defRPr sz="2000">
                <a:solidFill>
                  <a:schemeClr val="bg1">
                    <a:lumMod val="10000"/>
                  </a:schemeClr>
                </a:solidFill>
              </a:defRPr>
            </a:lvl3pPr>
            <a:lvl4pPr>
              <a:defRPr sz="1800">
                <a:solidFill>
                  <a:schemeClr val="bg1">
                    <a:lumMod val="10000"/>
                  </a:schemeClr>
                </a:solidFill>
              </a:defRPr>
            </a:lvl4pPr>
            <a:lvl5pPr>
              <a:defRPr sz="1600">
                <a:solidFill>
                  <a:schemeClr val="bg1">
                    <a:lumMod val="10000"/>
                  </a:schemeClr>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8" name="Content Placeholder 2">
            <a:extLst>
              <a:ext uri="{FF2B5EF4-FFF2-40B4-BE49-F238E27FC236}">
                <a16:creationId xmlns:a16="http://schemas.microsoft.com/office/drawing/2014/main" id="{5C0B022A-AB10-840D-279F-50BC3A3DA696}"/>
              </a:ext>
            </a:extLst>
          </p:cNvPr>
          <p:cNvSpPr>
            <a:spLocks noGrp="1"/>
          </p:cNvSpPr>
          <p:nvPr>
            <p:ph sz="half" idx="14" hasCustomPrompt="1"/>
          </p:nvPr>
        </p:nvSpPr>
        <p:spPr>
          <a:xfrm>
            <a:off x="8229600" y="1518971"/>
            <a:ext cx="3670302" cy="4920728"/>
          </a:xfrm>
          <a:prstGeom prst="rect">
            <a:avLst/>
          </a:prstGeom>
        </p:spPr>
        <p:txBody>
          <a:bodyPr/>
          <a:lstStyle>
            <a:lvl1pPr>
              <a:defRPr sz="2400">
                <a:solidFill>
                  <a:schemeClr val="bg1">
                    <a:lumMod val="10000"/>
                  </a:schemeClr>
                </a:solidFill>
              </a:defRPr>
            </a:lvl1pPr>
            <a:lvl2pPr>
              <a:defRPr sz="2200">
                <a:solidFill>
                  <a:schemeClr val="bg1">
                    <a:lumMod val="10000"/>
                  </a:schemeClr>
                </a:solidFill>
              </a:defRPr>
            </a:lvl2pPr>
            <a:lvl3pPr>
              <a:defRPr sz="2000">
                <a:solidFill>
                  <a:schemeClr val="bg1">
                    <a:lumMod val="10000"/>
                  </a:schemeClr>
                </a:solidFill>
              </a:defRPr>
            </a:lvl3pPr>
            <a:lvl4pPr>
              <a:defRPr sz="1800">
                <a:solidFill>
                  <a:schemeClr val="bg1">
                    <a:lumMod val="10000"/>
                  </a:schemeClr>
                </a:solidFill>
              </a:defRPr>
            </a:lvl4pPr>
            <a:lvl5pPr>
              <a:defRPr sz="1600">
                <a:solidFill>
                  <a:schemeClr val="bg1">
                    <a:lumMod val="10000"/>
                  </a:schemeClr>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3" name="Footer Placeholder 2">
            <a:extLst>
              <a:ext uri="{FF2B5EF4-FFF2-40B4-BE49-F238E27FC236}">
                <a16:creationId xmlns:a16="http://schemas.microsoft.com/office/drawing/2014/main" id="{6CAC1492-52ED-8EFC-6922-FCF8D015449E}"/>
              </a:ext>
            </a:extLst>
          </p:cNvPr>
          <p:cNvSpPr txBox="1">
            <a:spLocks/>
          </p:cNvSpPr>
          <p:nvPr userDrawn="1"/>
        </p:nvSpPr>
        <p:spPr>
          <a:xfrm>
            <a:off x="15460" y="6407149"/>
            <a:ext cx="12201940" cy="514351"/>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chemeClr val="bg1">
                    <a:lumMod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i="0" dirty="0">
                <a:solidFill>
                  <a:schemeClr val="bg1">
                    <a:lumMod val="50000"/>
                  </a:schemeClr>
                </a:solidFill>
              </a:rPr>
              <a:t>Instructor Guideline Update </a:t>
            </a:r>
            <a:r>
              <a:rPr lang="en-US" sz="900" b="0" dirty="0">
                <a:solidFill>
                  <a:schemeClr val="bg1">
                    <a:lumMod val="50000"/>
                  </a:schemeClr>
                </a:solidFill>
              </a:rPr>
              <a:t>| © 2027 Emergency Care &amp; Safety Institute, an Ascend Learning company | www.ecsinstitute.org</a:t>
            </a:r>
          </a:p>
        </p:txBody>
      </p:sp>
    </p:spTree>
    <p:extLst>
      <p:ext uri="{BB962C8B-B14F-4D97-AF65-F5344CB8AC3E}">
        <p14:creationId xmlns:p14="http://schemas.microsoft.com/office/powerpoint/2010/main" val="3111696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Text, and Photo">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400"/>
            </a:lvl1pPr>
          </a:lstStyle>
          <a:p>
            <a:r>
              <a:rPr lang="en-US" dirty="0"/>
              <a:t>Click to edit Master title style</a:t>
            </a:r>
            <a:endParaRPr dirty="0"/>
          </a:p>
        </p:txBody>
      </p:sp>
      <p:sp>
        <p:nvSpPr>
          <p:cNvPr id="3" name="Content Placeholder 2"/>
          <p:cNvSpPr>
            <a:spLocks noGrp="1"/>
          </p:cNvSpPr>
          <p:nvPr>
            <p:ph sz="half" idx="1" hasCustomPrompt="1"/>
          </p:nvPr>
        </p:nvSpPr>
        <p:spPr>
          <a:xfrm>
            <a:off x="342900" y="1499152"/>
            <a:ext cx="5448300" cy="4729436"/>
          </a:xfrm>
          <a:prstGeom prst="rect">
            <a:avLst/>
          </a:prstGeom>
        </p:spPr>
        <p:txBody>
          <a:bodyPr/>
          <a:lstStyle>
            <a:lvl1pPr>
              <a:defRPr sz="2400">
                <a:solidFill>
                  <a:schemeClr val="bg1">
                    <a:lumMod val="10000"/>
                  </a:schemeClr>
                </a:solidFill>
              </a:defRPr>
            </a:lvl1pPr>
            <a:lvl2pPr>
              <a:defRPr sz="2200">
                <a:solidFill>
                  <a:schemeClr val="bg1">
                    <a:lumMod val="10000"/>
                  </a:schemeClr>
                </a:solidFill>
              </a:defRPr>
            </a:lvl2pPr>
            <a:lvl3pPr>
              <a:defRPr sz="2000">
                <a:solidFill>
                  <a:schemeClr val="bg1">
                    <a:lumMod val="10000"/>
                  </a:schemeClr>
                </a:solidFill>
              </a:defRPr>
            </a:lvl3pPr>
            <a:lvl4pPr>
              <a:defRPr sz="1800">
                <a:solidFill>
                  <a:schemeClr val="bg1">
                    <a:lumMod val="10000"/>
                  </a:schemeClr>
                </a:solidFill>
              </a:defRPr>
            </a:lvl4pPr>
            <a:lvl5pPr>
              <a:defRPr sz="1600">
                <a:solidFill>
                  <a:schemeClr val="bg1">
                    <a:lumMod val="10000"/>
                  </a:schemeClr>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1474710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Text, and Two Photos">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400"/>
            </a:lvl1pPr>
          </a:lstStyle>
          <a:p>
            <a:r>
              <a:rPr lang="en-US" dirty="0"/>
              <a:t>Click to edit Master title style</a:t>
            </a:r>
            <a:endParaRPr dirty="0"/>
          </a:p>
        </p:txBody>
      </p:sp>
      <p:sp>
        <p:nvSpPr>
          <p:cNvPr id="3" name="Content Placeholder 2"/>
          <p:cNvSpPr>
            <a:spLocks noGrp="1"/>
          </p:cNvSpPr>
          <p:nvPr>
            <p:ph sz="half" idx="1" hasCustomPrompt="1"/>
          </p:nvPr>
        </p:nvSpPr>
        <p:spPr>
          <a:xfrm>
            <a:off x="495300" y="1461052"/>
            <a:ext cx="5448300" cy="1472648"/>
          </a:xfrm>
          <a:prstGeom prst="rect">
            <a:avLst/>
          </a:prstGeom>
        </p:spPr>
        <p:txBody>
          <a:bodyPr/>
          <a:lstStyle>
            <a:lvl1pPr>
              <a:defRPr sz="2400">
                <a:solidFill>
                  <a:schemeClr val="bg1">
                    <a:lumMod val="10000"/>
                  </a:schemeClr>
                </a:solidFill>
              </a:defRPr>
            </a:lvl1pPr>
            <a:lvl2pPr>
              <a:defRPr sz="2200">
                <a:solidFill>
                  <a:schemeClr val="bg1">
                    <a:lumMod val="10000"/>
                  </a:schemeClr>
                </a:solidFill>
              </a:defRPr>
            </a:lvl2pPr>
            <a:lvl3pPr>
              <a:defRPr sz="2000">
                <a:solidFill>
                  <a:schemeClr val="bg1">
                    <a:lumMod val="10000"/>
                  </a:schemeClr>
                </a:solidFill>
              </a:defRPr>
            </a:lvl3pPr>
            <a:lvl4pPr marL="1371600" indent="0">
              <a:buNone/>
              <a:defRPr sz="1800">
                <a:solidFill>
                  <a:schemeClr val="bg1">
                    <a:lumMod val="10000"/>
                  </a:schemeClr>
                </a:solidFill>
              </a:defRPr>
            </a:lvl4pPr>
            <a:lvl5pPr>
              <a:defRPr sz="1600">
                <a:solidFill>
                  <a:schemeClr val="bg1">
                    <a:lumMod val="10000"/>
                  </a:schemeClr>
                </a:solidFill>
              </a:defRPr>
            </a:lvl5pPr>
          </a:lstStyle>
          <a:p>
            <a:pPr lvl="0"/>
            <a:r>
              <a:rPr lang="en-US" dirty="0"/>
              <a:t>Click to add text</a:t>
            </a:r>
          </a:p>
          <a:p>
            <a:pPr lvl="1"/>
            <a:r>
              <a:rPr lang="en-US" dirty="0"/>
              <a:t>Second level</a:t>
            </a:r>
          </a:p>
          <a:p>
            <a:pPr lvl="2"/>
            <a:r>
              <a:rPr lang="en-US" dirty="0"/>
              <a:t>Third level</a:t>
            </a:r>
          </a:p>
        </p:txBody>
      </p:sp>
      <p:sp>
        <p:nvSpPr>
          <p:cNvPr id="5" name="Content Placeholder 2">
            <a:extLst>
              <a:ext uri="{FF2B5EF4-FFF2-40B4-BE49-F238E27FC236}">
                <a16:creationId xmlns:a16="http://schemas.microsoft.com/office/drawing/2014/main" id="{129477E3-B212-B8D6-DFAF-ACF364C264B0}"/>
              </a:ext>
            </a:extLst>
          </p:cNvPr>
          <p:cNvSpPr>
            <a:spLocks noGrp="1"/>
          </p:cNvSpPr>
          <p:nvPr>
            <p:ph sz="half" idx="10" hasCustomPrompt="1"/>
          </p:nvPr>
        </p:nvSpPr>
        <p:spPr>
          <a:xfrm>
            <a:off x="6248400" y="1461052"/>
            <a:ext cx="5448300" cy="1472648"/>
          </a:xfrm>
          <a:prstGeom prst="rect">
            <a:avLst/>
          </a:prstGeom>
        </p:spPr>
        <p:txBody>
          <a:bodyPr/>
          <a:lstStyle>
            <a:lvl1pPr>
              <a:defRPr sz="2400">
                <a:solidFill>
                  <a:schemeClr val="bg1">
                    <a:lumMod val="10000"/>
                  </a:schemeClr>
                </a:solidFill>
              </a:defRPr>
            </a:lvl1pPr>
            <a:lvl2pPr>
              <a:defRPr sz="2200">
                <a:solidFill>
                  <a:schemeClr val="bg1">
                    <a:lumMod val="10000"/>
                  </a:schemeClr>
                </a:solidFill>
              </a:defRPr>
            </a:lvl2pPr>
            <a:lvl3pPr>
              <a:defRPr sz="2000">
                <a:solidFill>
                  <a:schemeClr val="bg1">
                    <a:lumMod val="10000"/>
                  </a:schemeClr>
                </a:solidFill>
              </a:defRPr>
            </a:lvl3pPr>
            <a:lvl4pPr marL="1371600" indent="0">
              <a:buNone/>
              <a:defRPr sz="1800">
                <a:solidFill>
                  <a:schemeClr val="bg1">
                    <a:lumMod val="10000"/>
                  </a:schemeClr>
                </a:solidFill>
              </a:defRPr>
            </a:lvl4pPr>
            <a:lvl5pPr>
              <a:defRPr sz="1600">
                <a:solidFill>
                  <a:schemeClr val="bg1">
                    <a:lumMod val="10000"/>
                  </a:schemeClr>
                </a:solidFill>
              </a:defRPr>
            </a:lvl5pPr>
          </a:lstStyle>
          <a:p>
            <a:pPr lvl="0"/>
            <a:r>
              <a:rPr lang="en-US" dirty="0"/>
              <a:t>Click to add text</a:t>
            </a:r>
          </a:p>
          <a:p>
            <a:pPr lvl="1"/>
            <a:r>
              <a:rPr lang="en-US" dirty="0"/>
              <a:t>Second level</a:t>
            </a:r>
          </a:p>
          <a:p>
            <a:pPr lvl="2"/>
            <a:r>
              <a:rPr lang="en-US" dirty="0"/>
              <a:t>Third level</a:t>
            </a:r>
          </a:p>
        </p:txBody>
      </p:sp>
      <p:sp>
        <p:nvSpPr>
          <p:cNvPr id="4" name="Footer Placeholder 2">
            <a:extLst>
              <a:ext uri="{FF2B5EF4-FFF2-40B4-BE49-F238E27FC236}">
                <a16:creationId xmlns:a16="http://schemas.microsoft.com/office/drawing/2014/main" id="{96322A1D-9200-DB9F-8859-DCB70B646922}"/>
              </a:ext>
            </a:extLst>
          </p:cNvPr>
          <p:cNvSpPr txBox="1">
            <a:spLocks/>
          </p:cNvSpPr>
          <p:nvPr userDrawn="1"/>
        </p:nvSpPr>
        <p:spPr>
          <a:xfrm>
            <a:off x="15460" y="6407149"/>
            <a:ext cx="12201940" cy="514351"/>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chemeClr val="bg1">
                    <a:lumMod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i="0" dirty="0">
                <a:solidFill>
                  <a:schemeClr val="bg1">
                    <a:lumMod val="50000"/>
                  </a:schemeClr>
                </a:solidFill>
              </a:rPr>
              <a:t>Instructor Guideline Update </a:t>
            </a:r>
            <a:r>
              <a:rPr lang="en-US" sz="900" b="0" dirty="0">
                <a:solidFill>
                  <a:schemeClr val="bg1">
                    <a:lumMod val="50000"/>
                  </a:schemeClr>
                </a:solidFill>
              </a:rPr>
              <a:t>| © 2027 Emergency Care &amp; Safety Institute, an Ascend Learning company | www.ecsinstitute.org</a:t>
            </a:r>
          </a:p>
        </p:txBody>
      </p:sp>
    </p:spTree>
    <p:extLst>
      <p:ext uri="{BB962C8B-B14F-4D97-AF65-F5344CB8AC3E}">
        <p14:creationId xmlns:p14="http://schemas.microsoft.com/office/powerpoint/2010/main" val="1114452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Text,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400"/>
            </a:lvl1pPr>
          </a:lstStyle>
          <a:p>
            <a:r>
              <a:rPr lang="en-US" dirty="0"/>
              <a:t>Click to edit Master title style</a:t>
            </a:r>
            <a:endParaRPr dirty="0"/>
          </a:p>
        </p:txBody>
      </p:sp>
      <p:sp>
        <p:nvSpPr>
          <p:cNvPr id="3" name="Content Placeholder 2"/>
          <p:cNvSpPr>
            <a:spLocks noGrp="1"/>
          </p:cNvSpPr>
          <p:nvPr>
            <p:ph sz="half" idx="1" hasCustomPrompt="1"/>
          </p:nvPr>
        </p:nvSpPr>
        <p:spPr>
          <a:xfrm>
            <a:off x="495300" y="1461052"/>
            <a:ext cx="5448300" cy="4729436"/>
          </a:xfrm>
          <a:prstGeom prst="rect">
            <a:avLst/>
          </a:prstGeom>
        </p:spPr>
        <p:txBody>
          <a:bodyPr/>
          <a:lstStyle>
            <a:lvl1pPr>
              <a:defRPr sz="2400">
                <a:solidFill>
                  <a:schemeClr val="bg1">
                    <a:lumMod val="10000"/>
                  </a:schemeClr>
                </a:solidFill>
              </a:defRPr>
            </a:lvl1pPr>
            <a:lvl2pPr>
              <a:defRPr sz="2200">
                <a:solidFill>
                  <a:schemeClr val="bg1">
                    <a:lumMod val="10000"/>
                  </a:schemeClr>
                </a:solidFill>
              </a:defRPr>
            </a:lvl2pPr>
            <a:lvl3pPr>
              <a:defRPr sz="2000">
                <a:solidFill>
                  <a:schemeClr val="bg1">
                    <a:lumMod val="10000"/>
                  </a:schemeClr>
                </a:solidFill>
              </a:defRPr>
            </a:lvl3pPr>
            <a:lvl4pPr>
              <a:defRPr sz="1800">
                <a:solidFill>
                  <a:schemeClr val="bg1">
                    <a:lumMod val="10000"/>
                  </a:schemeClr>
                </a:solidFill>
              </a:defRPr>
            </a:lvl4pPr>
            <a:lvl5pPr>
              <a:defRPr sz="1600">
                <a:solidFill>
                  <a:schemeClr val="bg1">
                    <a:lumMod val="10000"/>
                  </a:schemeClr>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Footer Placeholder 2">
            <a:extLst>
              <a:ext uri="{FF2B5EF4-FFF2-40B4-BE49-F238E27FC236}">
                <a16:creationId xmlns:a16="http://schemas.microsoft.com/office/drawing/2014/main" id="{080BB8A7-1F0B-6667-E6C2-A2F733879021}"/>
              </a:ext>
            </a:extLst>
          </p:cNvPr>
          <p:cNvSpPr txBox="1">
            <a:spLocks/>
          </p:cNvSpPr>
          <p:nvPr userDrawn="1"/>
        </p:nvSpPr>
        <p:spPr>
          <a:xfrm>
            <a:off x="15460" y="6407149"/>
            <a:ext cx="12201940" cy="514351"/>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chemeClr val="bg1">
                    <a:lumMod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i="0" dirty="0">
                <a:solidFill>
                  <a:schemeClr val="bg1">
                    <a:lumMod val="50000"/>
                  </a:schemeClr>
                </a:solidFill>
              </a:rPr>
              <a:t>Instructor Development Course: Instructor Development Orientation </a:t>
            </a:r>
            <a:r>
              <a:rPr lang="en-US" sz="900" b="0" dirty="0">
                <a:solidFill>
                  <a:schemeClr val="bg1">
                    <a:lumMod val="50000"/>
                  </a:schemeClr>
                </a:solidFill>
              </a:rPr>
              <a:t>| © 2026 Emergency Care &amp; Safety Institute, an Ascend Learning company | www.ecsinstitute.org</a:t>
            </a:r>
          </a:p>
        </p:txBody>
      </p:sp>
    </p:spTree>
    <p:extLst>
      <p:ext uri="{BB962C8B-B14F-4D97-AF65-F5344CB8AC3E}">
        <p14:creationId xmlns:p14="http://schemas.microsoft.com/office/powerpoint/2010/main" val="146627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400"/>
            </a:lvl1pPr>
          </a:lstStyle>
          <a:p>
            <a:r>
              <a:rPr lang="en-US" dirty="0"/>
              <a:t>Click to edit Master title style</a:t>
            </a:r>
            <a:endParaRPr dirty="0"/>
          </a:p>
        </p:txBody>
      </p:sp>
      <p:sp>
        <p:nvSpPr>
          <p:cNvPr id="3" name="Footer Placeholder 2">
            <a:extLst>
              <a:ext uri="{FF2B5EF4-FFF2-40B4-BE49-F238E27FC236}">
                <a16:creationId xmlns:a16="http://schemas.microsoft.com/office/drawing/2014/main" id="{D3EE0C1A-9F6A-206B-E2CD-478E4E42F275}"/>
              </a:ext>
            </a:extLst>
          </p:cNvPr>
          <p:cNvSpPr txBox="1">
            <a:spLocks/>
          </p:cNvSpPr>
          <p:nvPr userDrawn="1"/>
        </p:nvSpPr>
        <p:spPr>
          <a:xfrm>
            <a:off x="15460" y="6407149"/>
            <a:ext cx="12201940" cy="514351"/>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chemeClr val="bg1">
                    <a:lumMod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i="0" dirty="0">
                <a:solidFill>
                  <a:schemeClr val="bg1">
                    <a:lumMod val="50000"/>
                  </a:schemeClr>
                </a:solidFill>
              </a:rPr>
              <a:t>Instructor Development Course: Instructor Development Orientation </a:t>
            </a:r>
            <a:r>
              <a:rPr lang="en-US" sz="900" b="0" dirty="0">
                <a:solidFill>
                  <a:schemeClr val="bg1">
                    <a:lumMod val="50000"/>
                  </a:schemeClr>
                </a:solidFill>
              </a:rPr>
              <a:t>| © 2026 Emergency Care &amp; Safety Institute, an Ascend Learning company | www.ecsinstitute.org</a:t>
            </a:r>
          </a:p>
        </p:txBody>
      </p:sp>
    </p:spTree>
    <p:extLst>
      <p:ext uri="{BB962C8B-B14F-4D97-AF65-F5344CB8AC3E}">
        <p14:creationId xmlns:p14="http://schemas.microsoft.com/office/powerpoint/2010/main" val="2238542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400"/>
            </a:lvl1pPr>
          </a:lstStyle>
          <a:p>
            <a:r>
              <a:rPr lang="en-US" dirty="0"/>
              <a:t>Click to edit Master title style</a:t>
            </a:r>
            <a:endParaRPr dirty="0"/>
          </a:p>
        </p:txBody>
      </p:sp>
      <p:sp>
        <p:nvSpPr>
          <p:cNvPr id="3" name="Footer Placeholder 2">
            <a:extLst>
              <a:ext uri="{FF2B5EF4-FFF2-40B4-BE49-F238E27FC236}">
                <a16:creationId xmlns:a16="http://schemas.microsoft.com/office/drawing/2014/main" id="{EA1BDC1E-1A6C-873E-E67D-B2AC73DABA48}"/>
              </a:ext>
            </a:extLst>
          </p:cNvPr>
          <p:cNvSpPr txBox="1">
            <a:spLocks/>
          </p:cNvSpPr>
          <p:nvPr userDrawn="1"/>
        </p:nvSpPr>
        <p:spPr>
          <a:xfrm>
            <a:off x="15460" y="6407149"/>
            <a:ext cx="12201940" cy="514351"/>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chemeClr val="bg1">
                    <a:lumMod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i="0" dirty="0">
                <a:solidFill>
                  <a:schemeClr val="bg1">
                    <a:lumMod val="50000"/>
                  </a:schemeClr>
                </a:solidFill>
              </a:rPr>
              <a:t>Instructor Guideline Update </a:t>
            </a:r>
            <a:r>
              <a:rPr lang="en-US" sz="900" b="0" dirty="0">
                <a:solidFill>
                  <a:schemeClr val="bg1">
                    <a:lumMod val="50000"/>
                  </a:schemeClr>
                </a:solidFill>
              </a:rPr>
              <a:t>| © 2027 Emergency Care &amp; Safety Institute, an Ascend Learning company | www.ecsinstitute.org</a:t>
            </a:r>
          </a:p>
        </p:txBody>
      </p:sp>
    </p:spTree>
    <p:extLst>
      <p:ext uri="{BB962C8B-B14F-4D97-AF65-F5344CB8AC3E}">
        <p14:creationId xmlns:p14="http://schemas.microsoft.com/office/powerpoint/2010/main" val="264161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4FD052D-18CE-1249-A891-AB3E165F4441}"/>
              </a:ext>
            </a:extLst>
          </p:cNvPr>
          <p:cNvSpPr/>
          <p:nvPr userDrawn="1"/>
        </p:nvSpPr>
        <p:spPr>
          <a:xfrm>
            <a:off x="0" y="2274570"/>
            <a:ext cx="12192000" cy="1760220"/>
          </a:xfrm>
          <a:prstGeom prst="rect">
            <a:avLst/>
          </a:prstGeom>
          <a:solidFill>
            <a:srgbClr val="403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7">
            <a:extLst>
              <a:ext uri="{FF2B5EF4-FFF2-40B4-BE49-F238E27FC236}">
                <a16:creationId xmlns:a16="http://schemas.microsoft.com/office/drawing/2014/main" id="{8C0E0F34-F7A9-8D4B-9F49-A76F8B00661D}"/>
              </a:ext>
            </a:extLst>
          </p:cNvPr>
          <p:cNvSpPr>
            <a:spLocks noGrp="1"/>
          </p:cNvSpPr>
          <p:nvPr>
            <p:ph type="body" sz="quarter" idx="10" hasCustomPrompt="1"/>
          </p:nvPr>
        </p:nvSpPr>
        <p:spPr>
          <a:xfrm>
            <a:off x="935038" y="2571750"/>
            <a:ext cx="10321925" cy="1165225"/>
          </a:xfrm>
          <a:prstGeom prst="rect">
            <a:avLst/>
          </a:prstGeom>
        </p:spPr>
        <p:txBody>
          <a:bodyPr anchor="ctr" anchorCtr="0"/>
          <a:lstStyle>
            <a:lvl1pPr marL="0" indent="0" algn="ctr">
              <a:buNone/>
              <a:defRPr sz="4800" b="1">
                <a:solidFill>
                  <a:schemeClr val="bg2"/>
                </a:solidFill>
              </a:defRPr>
            </a:lvl1pPr>
          </a:lstStyle>
          <a:p>
            <a:pPr lvl="0"/>
            <a:r>
              <a:rPr lang="en-US" dirty="0"/>
              <a:t>Divider</a:t>
            </a:r>
          </a:p>
        </p:txBody>
      </p:sp>
      <p:sp>
        <p:nvSpPr>
          <p:cNvPr id="7" name="Rectangle 6">
            <a:extLst>
              <a:ext uri="{FF2B5EF4-FFF2-40B4-BE49-F238E27FC236}">
                <a16:creationId xmlns:a16="http://schemas.microsoft.com/office/drawing/2014/main" id="{ABD2728F-A128-4126-8B62-20BB0882DBA3}"/>
              </a:ext>
            </a:extLst>
          </p:cNvPr>
          <p:cNvSpPr/>
          <p:nvPr userDrawn="1"/>
        </p:nvSpPr>
        <p:spPr>
          <a:xfrm>
            <a:off x="0" y="2082800"/>
            <a:ext cx="12192000" cy="191133"/>
          </a:xfrm>
          <a:prstGeom prst="rect">
            <a:avLst/>
          </a:prstGeom>
          <a:solidFill>
            <a:srgbClr val="F47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ooter Placeholder 2">
            <a:extLst>
              <a:ext uri="{FF2B5EF4-FFF2-40B4-BE49-F238E27FC236}">
                <a16:creationId xmlns:a16="http://schemas.microsoft.com/office/drawing/2014/main" id="{AC619606-44ED-BD82-0E38-A43F718D3A9A}"/>
              </a:ext>
            </a:extLst>
          </p:cNvPr>
          <p:cNvSpPr txBox="1">
            <a:spLocks/>
          </p:cNvSpPr>
          <p:nvPr userDrawn="1"/>
        </p:nvSpPr>
        <p:spPr>
          <a:xfrm>
            <a:off x="15460" y="6407149"/>
            <a:ext cx="12201940" cy="514351"/>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chemeClr val="bg1">
                    <a:lumMod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i="0" dirty="0">
                <a:solidFill>
                  <a:schemeClr val="bg1">
                    <a:lumMod val="50000"/>
                  </a:schemeClr>
                </a:solidFill>
              </a:rPr>
              <a:t>Instructor Guideline Update </a:t>
            </a:r>
            <a:r>
              <a:rPr lang="en-US" sz="900" b="0" dirty="0">
                <a:solidFill>
                  <a:schemeClr val="bg1">
                    <a:lumMod val="50000"/>
                  </a:schemeClr>
                </a:solidFill>
              </a:rPr>
              <a:t>| © 2027 Emergency Care &amp; Safety Institute, an Ascend Learning company | www.ecsinstitute.org</a:t>
            </a:r>
          </a:p>
        </p:txBody>
      </p:sp>
    </p:spTree>
    <p:extLst>
      <p:ext uri="{BB962C8B-B14F-4D97-AF65-F5344CB8AC3E}">
        <p14:creationId xmlns:p14="http://schemas.microsoft.com/office/powerpoint/2010/main" val="183029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p:cNvSpPr/>
          <p:nvPr/>
        </p:nvSpPr>
        <p:spPr>
          <a:xfrm>
            <a:off x="-9940" y="-1"/>
            <a:ext cx="12201940" cy="121033"/>
          </a:xfrm>
          <a:prstGeom prst="rect">
            <a:avLst/>
          </a:prstGeom>
          <a:solidFill>
            <a:srgbClr val="F47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b="0" i="0" dirty="0">
              <a:latin typeface="Arial" panose="020B0604020202020204" pitchFamily="34" charset="0"/>
            </a:endParaRPr>
          </a:p>
        </p:txBody>
      </p:sp>
      <p:sp>
        <p:nvSpPr>
          <p:cNvPr id="2" name="Title Placeholder 1"/>
          <p:cNvSpPr>
            <a:spLocks noGrp="1"/>
          </p:cNvSpPr>
          <p:nvPr>
            <p:ph type="title"/>
          </p:nvPr>
        </p:nvSpPr>
        <p:spPr bwMode="black">
          <a:xfrm>
            <a:off x="-9940" y="95633"/>
            <a:ext cx="12201939" cy="1014788"/>
          </a:xfrm>
          <a:prstGeom prst="rect">
            <a:avLst/>
          </a:prstGeom>
          <a:solidFill>
            <a:srgbClr val="40306B"/>
          </a:solidFill>
          <a:ln>
            <a:solidFill>
              <a:srgbClr val="40306B"/>
            </a:solidFill>
          </a:ln>
        </p:spPr>
        <p:txBody>
          <a:bodyPr vert="horz" lIns="914400" tIns="45720" rIns="914400" bIns="45720" rtlCol="0" anchor="ctr">
            <a:normAutofit/>
          </a:bodyPr>
          <a:lstStyle/>
          <a:p>
            <a:r>
              <a:rPr lang="en-US" dirty="0"/>
              <a:t>Click to edit Master title style</a:t>
            </a:r>
            <a:endParaRPr dirty="0"/>
          </a:p>
        </p:txBody>
      </p:sp>
    </p:spTree>
    <p:extLst>
      <p:ext uri="{BB962C8B-B14F-4D97-AF65-F5344CB8AC3E}">
        <p14:creationId xmlns:p14="http://schemas.microsoft.com/office/powerpoint/2010/main" val="2871921020"/>
      </p:ext>
    </p:extLst>
  </p:cSld>
  <p:clrMap bg1="lt1" tx1="dk1" bg2="lt2" tx2="dk2" accent1="accent1" accent2="accent2" accent3="accent3" accent4="accent4" accent5="accent5" accent6="accent6" hlink="hlink" folHlink="folHlink"/>
  <p:sldLayoutIdLst>
    <p:sldLayoutId id="2147483663" r:id="rId1"/>
    <p:sldLayoutId id="2147483650" r:id="rId2"/>
    <p:sldLayoutId id="2147483665" r:id="rId3"/>
    <p:sldLayoutId id="2147483667" r:id="rId4"/>
    <p:sldLayoutId id="2147483664" r:id="rId5"/>
    <p:sldLayoutId id="2147483652" r:id="rId6"/>
    <p:sldLayoutId id="2147483666" r:id="rId7"/>
    <p:sldLayoutId id="2147483657" r:id="rId8"/>
    <p:sldLayoutId id="2147483658" r:id="rId9"/>
    <p:sldLayoutId id="2147483659" r:id="rId10"/>
    <p:sldLayoutId id="2147483660" r:id="rId11"/>
    <p:sldLayoutId id="2147483662" r:id="rId12"/>
    <p:sldLayoutId id="2147483654" r:id="rId13"/>
    <p:sldLayoutId id="2147483655"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5000"/>
        </a:lnSpc>
        <a:spcBef>
          <a:spcPct val="0"/>
        </a:spcBef>
        <a:buNone/>
        <a:defRPr sz="3400" b="1" kern="1200">
          <a:solidFill>
            <a:schemeClr val="bg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ts val="3200"/>
        </a:lnSpc>
        <a:spcBef>
          <a:spcPts val="1500"/>
        </a:spcBef>
        <a:buFont typeface="Wingdings" panose="05000000000000000000" pitchFamily="2" charset="2"/>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3200"/>
        </a:lnSpc>
        <a:spcBef>
          <a:spcPts val="3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3200"/>
        </a:lnSpc>
        <a:spcBef>
          <a:spcPts val="300"/>
        </a:spcBef>
        <a:buFont typeface="Courier New" panose="02070309020205020404" pitchFamily="49" charset="0"/>
        <a:buChar char="o"/>
        <a:defRPr sz="2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3200"/>
        </a:lnSpc>
        <a:spcBef>
          <a:spcPts val="0"/>
        </a:spcBef>
        <a:buSzPct val="90000"/>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3200"/>
        </a:lnSpc>
        <a:spcBef>
          <a:spcPts val="0"/>
        </a:spcBef>
        <a:buSzPct val="85000"/>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5" Type="http://schemas.openxmlformats.org/officeDocument/2006/relationships/image" Target="../media/image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audio" Target="../media/media25.wav"/><Relationship Id="rId1" Type="http://schemas.microsoft.com/office/2007/relationships/media" Target="../media/media25.wav"/><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6.wav"/><Relationship Id="rId1" Type="http://schemas.microsoft.com/office/2007/relationships/media" Target="../media/media26.wav"/><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7.wav"/><Relationship Id="rId1" Type="http://schemas.microsoft.com/office/2007/relationships/media" Target="../media/media27.wav"/><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8.wav"/><Relationship Id="rId1" Type="http://schemas.microsoft.com/office/2007/relationships/media" Target="../media/media28.wav"/><Relationship Id="rId5" Type="http://schemas.openxmlformats.org/officeDocument/2006/relationships/image" Target="../media/image2.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9.wav"/><Relationship Id="rId1" Type="http://schemas.microsoft.com/office/2007/relationships/media" Target="../media/media29.wav"/><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hyperlink" Target="https://www.ecsinstitute.org/blog/ecsi/2025/11/20/2026-ilcor-guidelines-cpr-ecc-first-aid" TargetMode="External"/><Relationship Id="rId2" Type="http://schemas.openxmlformats.org/officeDocument/2006/relationships/audio" Target="../media/media30.wav"/><Relationship Id="rId1" Type="http://schemas.microsoft.com/office/2007/relationships/media" Target="../media/media30.wav"/><Relationship Id="rId6" Type="http://schemas.openxmlformats.org/officeDocument/2006/relationships/hyperlink" Target="https://www.ahajournals.org/toc/circ/152/16_suppl_2" TargetMode="External"/><Relationship Id="rId5" Type="http://schemas.openxmlformats.org/officeDocument/2006/relationships/hyperlink" Target="https://www.ahajournals.org/toc/circ/152/16_suppl_1" TargetMode="Externa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1.wav"/><Relationship Id="rId1" Type="http://schemas.microsoft.com/office/2007/relationships/media" Target="../media/media31.wav"/><Relationship Id="rId6" Type="http://schemas.openxmlformats.org/officeDocument/2006/relationships/image" Target="../media/image16.jpeg"/><Relationship Id="rId5" Type="http://schemas.openxmlformats.org/officeDocument/2006/relationships/hyperlink" Target="mailto:info@ecsinstitute.org" TargetMode="External"/><Relationship Id="rId4"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3109A-3B24-AD42-0F52-05EA27832DC8}"/>
              </a:ext>
            </a:extLst>
          </p:cNvPr>
          <p:cNvSpPr>
            <a:spLocks noGrp="1"/>
          </p:cNvSpPr>
          <p:nvPr>
            <p:ph type="ctrTitle"/>
          </p:nvPr>
        </p:nvSpPr>
        <p:spPr>
          <a:xfrm>
            <a:off x="0" y="2568690"/>
            <a:ext cx="12192000" cy="1377773"/>
          </a:xfrm>
        </p:spPr>
        <p:txBody>
          <a:bodyPr/>
          <a:lstStyle/>
          <a:p>
            <a:pPr>
              <a:lnSpc>
                <a:spcPct val="100000"/>
              </a:lnSpc>
            </a:pPr>
            <a:r>
              <a:rPr lang="en-US" dirty="0"/>
              <a:t>Based on the new</a:t>
            </a:r>
            <a:br>
              <a:rPr lang="en-US" dirty="0"/>
            </a:br>
            <a:r>
              <a:rPr lang="en-US" dirty="0"/>
              <a:t>2025 ILCOR/ECC Guidelines</a:t>
            </a:r>
          </a:p>
        </p:txBody>
      </p:sp>
      <p:pic>
        <p:nvPicPr>
          <p:cNvPr id="3" name="JBECSI26Slide01.wav">
            <a:hlinkClick r:id="" action="ppaction://media"/>
            <a:extLst>
              <a:ext uri="{FF2B5EF4-FFF2-40B4-BE49-F238E27FC236}">
                <a16:creationId xmlns:a16="http://schemas.microsoft.com/office/drawing/2014/main" id="{0EF4D62E-4988-0C77-D55D-CBBA979BB1F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80750" y="5880100"/>
            <a:ext cx="812800" cy="812800"/>
          </a:xfrm>
          <a:prstGeom prst="rect">
            <a:avLst/>
          </a:prstGeom>
        </p:spPr>
      </p:pic>
    </p:spTree>
    <p:extLst>
      <p:ext uri="{BB962C8B-B14F-4D97-AF65-F5344CB8AC3E}">
        <p14:creationId xmlns:p14="http://schemas.microsoft.com/office/powerpoint/2010/main" val="2574192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3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EF033-928B-7C6E-1407-EF6DDC55F5FD}"/>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686C7A8C-DDF3-49AD-5D4C-CCDCC76F584E}"/>
              </a:ext>
            </a:extLst>
          </p:cNvPr>
          <p:cNvSpPr>
            <a:spLocks noGrp="1"/>
          </p:cNvSpPr>
          <p:nvPr>
            <p:ph idx="10"/>
          </p:nvPr>
        </p:nvSpPr>
        <p:spPr/>
        <p:txBody>
          <a:bodyPr/>
          <a:lstStyle/>
          <a:p>
            <a:r>
              <a:rPr lang="en-US" dirty="0"/>
              <a:t>ILCOR Overview</a:t>
            </a:r>
          </a:p>
          <a:p>
            <a:pPr lvl="1"/>
            <a:r>
              <a:rPr lang="en-US" dirty="0"/>
              <a:t>General</a:t>
            </a:r>
          </a:p>
          <a:p>
            <a:pPr lvl="1"/>
            <a:r>
              <a:rPr lang="en-US" dirty="0"/>
              <a:t>Task Forces</a:t>
            </a:r>
          </a:p>
          <a:p>
            <a:pPr lvl="1"/>
            <a:r>
              <a:rPr lang="en-US" dirty="0" err="1"/>
              <a:t>CoSTRs</a:t>
            </a:r>
            <a:endParaRPr lang="en-US" dirty="0"/>
          </a:p>
          <a:p>
            <a:pPr lvl="1"/>
            <a:r>
              <a:rPr lang="en-US" dirty="0"/>
              <a:t>ECC Guidelines</a:t>
            </a:r>
          </a:p>
          <a:p>
            <a:r>
              <a:rPr lang="en-US" dirty="0"/>
              <a:t>ECC Guideline Updates</a:t>
            </a:r>
          </a:p>
          <a:p>
            <a:r>
              <a:rPr lang="en-US" dirty="0"/>
              <a:t>ECSI Updates</a:t>
            </a:r>
          </a:p>
        </p:txBody>
      </p:sp>
      <p:pic>
        <p:nvPicPr>
          <p:cNvPr id="5" name="JBECSI26Slide02.wav">
            <a:hlinkClick r:id="" action="ppaction://media"/>
            <a:extLst>
              <a:ext uri="{FF2B5EF4-FFF2-40B4-BE49-F238E27FC236}">
                <a16:creationId xmlns:a16="http://schemas.microsoft.com/office/drawing/2014/main" id="{F54DE749-0A07-3F43-F1F0-A5AEEB87D6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45200"/>
            <a:ext cx="812800" cy="812800"/>
          </a:xfrm>
          <a:prstGeom prst="rect">
            <a:avLst/>
          </a:prstGeom>
        </p:spPr>
      </p:pic>
    </p:spTree>
    <p:extLst>
      <p:ext uri="{BB962C8B-B14F-4D97-AF65-F5344CB8AC3E}">
        <p14:creationId xmlns:p14="http://schemas.microsoft.com/office/powerpoint/2010/main" val="897431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8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90260-B6E2-9CFC-B2A9-72F20C4993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7A6867-7338-B2EE-3011-3B18EE8547A4}"/>
              </a:ext>
            </a:extLst>
          </p:cNvPr>
          <p:cNvSpPr>
            <a:spLocks noGrp="1"/>
          </p:cNvSpPr>
          <p:nvPr>
            <p:ph type="title"/>
          </p:nvPr>
        </p:nvSpPr>
        <p:spPr>
          <a:xfrm>
            <a:off x="-9940" y="95633"/>
            <a:ext cx="12201939" cy="1014788"/>
          </a:xfrm>
        </p:spPr>
        <p:txBody>
          <a:bodyPr/>
          <a:lstStyle/>
          <a:p>
            <a:r>
              <a:rPr lang="fr-FR" dirty="0"/>
              <a:t>ILCOR Overview: General</a:t>
            </a:r>
            <a:endParaRPr lang="en-US" dirty="0"/>
          </a:p>
        </p:txBody>
      </p:sp>
      <p:sp>
        <p:nvSpPr>
          <p:cNvPr id="3" name="Content Placeholder 2">
            <a:extLst>
              <a:ext uri="{FF2B5EF4-FFF2-40B4-BE49-F238E27FC236}">
                <a16:creationId xmlns:a16="http://schemas.microsoft.com/office/drawing/2014/main" id="{4D1DB83F-104A-4BFF-4FF7-65DA38601D2A}"/>
              </a:ext>
            </a:extLst>
          </p:cNvPr>
          <p:cNvSpPr>
            <a:spLocks noGrp="1"/>
          </p:cNvSpPr>
          <p:nvPr>
            <p:ph idx="10"/>
          </p:nvPr>
        </p:nvSpPr>
        <p:spPr>
          <a:xfrm>
            <a:off x="419100" y="1463964"/>
            <a:ext cx="11303000" cy="4809836"/>
          </a:xfrm>
        </p:spPr>
        <p:txBody>
          <a:bodyPr/>
          <a:lstStyle/>
          <a:p>
            <a:r>
              <a:rPr lang="fr-FR" dirty="0"/>
              <a:t>International Liaison Committee on Resuscitation (ILCOR)</a:t>
            </a:r>
          </a:p>
          <a:p>
            <a:r>
              <a:rPr lang="en-US" dirty="0"/>
              <a:t>Established in 1992</a:t>
            </a:r>
          </a:p>
          <a:p>
            <a:r>
              <a:rPr lang="en-US" dirty="0"/>
              <a:t>Serves as a global forum for resuscitation organizations</a:t>
            </a:r>
          </a:p>
          <a:p>
            <a:pPr lvl="1"/>
            <a:r>
              <a:rPr lang="en-US" dirty="0"/>
              <a:t>10 resuscitation councils</a:t>
            </a:r>
          </a:p>
          <a:p>
            <a:r>
              <a:rPr lang="en-US" dirty="0"/>
              <a:t>Focus on promoting, disseminating, and advocating for the international implementation of evidence-based resuscitation, first aid, and emergency care</a:t>
            </a:r>
          </a:p>
        </p:txBody>
      </p:sp>
      <p:pic>
        <p:nvPicPr>
          <p:cNvPr id="4" name="JBECSI26Slide03.wav">
            <a:hlinkClick r:id="" action="ppaction://media"/>
            <a:extLst>
              <a:ext uri="{FF2B5EF4-FFF2-40B4-BE49-F238E27FC236}">
                <a16:creationId xmlns:a16="http://schemas.microsoft.com/office/drawing/2014/main" id="{C66D4AB5-B1CE-E5AA-1D92-D27404E37C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26150"/>
            <a:ext cx="812800" cy="812800"/>
          </a:xfrm>
          <a:prstGeom prst="rect">
            <a:avLst/>
          </a:prstGeom>
        </p:spPr>
      </p:pic>
    </p:spTree>
    <p:extLst>
      <p:ext uri="{BB962C8B-B14F-4D97-AF65-F5344CB8AC3E}">
        <p14:creationId xmlns:p14="http://schemas.microsoft.com/office/powerpoint/2010/main" val="264474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7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BA195-2428-3FA1-3CCD-89C15DFD24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81E7A2-1709-0754-95F7-06EB834B9AB5}"/>
              </a:ext>
            </a:extLst>
          </p:cNvPr>
          <p:cNvSpPr>
            <a:spLocks noGrp="1"/>
          </p:cNvSpPr>
          <p:nvPr>
            <p:ph type="title"/>
          </p:nvPr>
        </p:nvSpPr>
        <p:spPr>
          <a:xfrm>
            <a:off x="-9940" y="95633"/>
            <a:ext cx="12201939" cy="1014788"/>
          </a:xfrm>
        </p:spPr>
        <p:txBody>
          <a:bodyPr/>
          <a:lstStyle/>
          <a:p>
            <a:r>
              <a:rPr lang="fr-FR" dirty="0"/>
              <a:t>ILCOR Overview: </a:t>
            </a:r>
            <a:r>
              <a:rPr lang="fr-FR" dirty="0" err="1"/>
              <a:t>Task</a:t>
            </a:r>
            <a:r>
              <a:rPr lang="fr-FR" dirty="0"/>
              <a:t> Forces</a:t>
            </a:r>
            <a:endParaRPr lang="en-US" dirty="0"/>
          </a:p>
        </p:txBody>
      </p:sp>
      <p:sp>
        <p:nvSpPr>
          <p:cNvPr id="3" name="Content Placeholder 2">
            <a:extLst>
              <a:ext uri="{FF2B5EF4-FFF2-40B4-BE49-F238E27FC236}">
                <a16:creationId xmlns:a16="http://schemas.microsoft.com/office/drawing/2014/main" id="{29DB2D8D-D079-0E49-5C1E-798A77EC70C9}"/>
              </a:ext>
            </a:extLst>
          </p:cNvPr>
          <p:cNvSpPr>
            <a:spLocks noGrp="1"/>
          </p:cNvSpPr>
          <p:nvPr>
            <p:ph idx="10"/>
          </p:nvPr>
        </p:nvSpPr>
        <p:spPr>
          <a:xfrm>
            <a:off x="419100" y="1463964"/>
            <a:ext cx="11303000" cy="4809836"/>
          </a:xfrm>
        </p:spPr>
        <p:txBody>
          <a:bodyPr/>
          <a:lstStyle/>
          <a:p>
            <a:r>
              <a:rPr lang="en-US" dirty="0"/>
              <a:t>ILCOR operates through six Task Forces:</a:t>
            </a:r>
          </a:p>
          <a:p>
            <a:pPr lvl="1"/>
            <a:r>
              <a:rPr lang="en-US" dirty="0"/>
              <a:t>Basic Life Support (BLS)</a:t>
            </a:r>
          </a:p>
          <a:p>
            <a:pPr lvl="1"/>
            <a:r>
              <a:rPr lang="en-US" dirty="0"/>
              <a:t>Advanced Life Support (ALS)</a:t>
            </a:r>
          </a:p>
          <a:p>
            <a:pPr lvl="1"/>
            <a:r>
              <a:rPr lang="en-US" dirty="0"/>
              <a:t>Pediatric Life Support (PLS)</a:t>
            </a:r>
          </a:p>
          <a:p>
            <a:pPr lvl="1"/>
            <a:r>
              <a:rPr lang="en-US" dirty="0"/>
              <a:t>Neonatal Life Support (NLS)</a:t>
            </a:r>
          </a:p>
          <a:p>
            <a:pPr lvl="1"/>
            <a:r>
              <a:rPr lang="en-US" dirty="0"/>
              <a:t>Education, Implementation, and Teams (EIT)</a:t>
            </a:r>
          </a:p>
          <a:p>
            <a:pPr lvl="1"/>
            <a:r>
              <a:rPr lang="en-US" dirty="0"/>
              <a:t>First Aid</a:t>
            </a:r>
          </a:p>
        </p:txBody>
      </p:sp>
      <p:pic>
        <p:nvPicPr>
          <p:cNvPr id="4" name="JBECSI26Slide04.wav">
            <a:hlinkClick r:id="" action="ppaction://media"/>
            <a:extLst>
              <a:ext uri="{FF2B5EF4-FFF2-40B4-BE49-F238E27FC236}">
                <a16:creationId xmlns:a16="http://schemas.microsoft.com/office/drawing/2014/main" id="{DB30AFFE-13F1-7BE3-64C0-DC8AB45A7A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64250"/>
            <a:ext cx="812800" cy="812800"/>
          </a:xfrm>
          <a:prstGeom prst="rect">
            <a:avLst/>
          </a:prstGeom>
        </p:spPr>
      </p:pic>
    </p:spTree>
    <p:extLst>
      <p:ext uri="{BB962C8B-B14F-4D97-AF65-F5344CB8AC3E}">
        <p14:creationId xmlns:p14="http://schemas.microsoft.com/office/powerpoint/2010/main" val="754134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6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E1C0C-2439-4025-360B-D9E3A7F45F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DE6458-85B6-3158-EAC0-87751006E340}"/>
              </a:ext>
            </a:extLst>
          </p:cNvPr>
          <p:cNvSpPr>
            <a:spLocks noGrp="1"/>
          </p:cNvSpPr>
          <p:nvPr>
            <p:ph type="title"/>
          </p:nvPr>
        </p:nvSpPr>
        <p:spPr>
          <a:xfrm>
            <a:off x="-9940" y="95633"/>
            <a:ext cx="12201939" cy="1014788"/>
          </a:xfrm>
        </p:spPr>
        <p:txBody>
          <a:bodyPr/>
          <a:lstStyle/>
          <a:p>
            <a:r>
              <a:rPr lang="en-US" dirty="0"/>
              <a:t>ILCOR Overview: </a:t>
            </a:r>
            <a:r>
              <a:rPr lang="en-US" dirty="0" err="1"/>
              <a:t>CoSTR</a:t>
            </a:r>
            <a:endParaRPr lang="en-US" dirty="0"/>
          </a:p>
        </p:txBody>
      </p:sp>
      <p:sp>
        <p:nvSpPr>
          <p:cNvPr id="3" name="Content Placeholder 2">
            <a:extLst>
              <a:ext uri="{FF2B5EF4-FFF2-40B4-BE49-F238E27FC236}">
                <a16:creationId xmlns:a16="http://schemas.microsoft.com/office/drawing/2014/main" id="{E6753BE0-8042-C83D-7C2B-132AF7BF88A7}"/>
              </a:ext>
            </a:extLst>
          </p:cNvPr>
          <p:cNvSpPr>
            <a:spLocks noGrp="1"/>
          </p:cNvSpPr>
          <p:nvPr>
            <p:ph idx="10"/>
          </p:nvPr>
        </p:nvSpPr>
        <p:spPr>
          <a:xfrm>
            <a:off x="419100" y="1463964"/>
            <a:ext cx="11303000" cy="4809836"/>
          </a:xfrm>
        </p:spPr>
        <p:txBody>
          <a:bodyPr/>
          <a:lstStyle/>
          <a:p>
            <a:r>
              <a:rPr lang="en-US" dirty="0"/>
              <a:t>Consensus on Science with Treatment Recommendations (</a:t>
            </a:r>
            <a:r>
              <a:rPr lang="en-US" dirty="0" err="1"/>
              <a:t>CoSTR</a:t>
            </a:r>
            <a:r>
              <a:rPr lang="en-US" dirty="0"/>
              <a:t>)</a:t>
            </a:r>
          </a:p>
          <a:p>
            <a:r>
              <a:rPr lang="en-US" dirty="0"/>
              <a:t>Summaries published yearly; comprehensive updates published every 5 years</a:t>
            </a:r>
          </a:p>
          <a:p>
            <a:pPr lvl="1"/>
            <a:r>
              <a:rPr lang="en-US" dirty="0"/>
              <a:t>Updates to treatment recommendations based on most current research</a:t>
            </a:r>
          </a:p>
        </p:txBody>
      </p:sp>
      <p:pic>
        <p:nvPicPr>
          <p:cNvPr id="4" name="JBECSI26Slide05.wav">
            <a:hlinkClick r:id="" action="ppaction://media"/>
            <a:extLst>
              <a:ext uri="{FF2B5EF4-FFF2-40B4-BE49-F238E27FC236}">
                <a16:creationId xmlns:a16="http://schemas.microsoft.com/office/drawing/2014/main" id="{3BE2D040-0DDF-988A-1670-21436BB750D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5968617"/>
            <a:ext cx="812800" cy="812800"/>
          </a:xfrm>
          <a:prstGeom prst="rect">
            <a:avLst/>
          </a:prstGeom>
        </p:spPr>
      </p:pic>
    </p:spTree>
    <p:extLst>
      <p:ext uri="{BB962C8B-B14F-4D97-AF65-F5344CB8AC3E}">
        <p14:creationId xmlns:p14="http://schemas.microsoft.com/office/powerpoint/2010/main" val="42502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7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01134-6DF1-D084-D258-8869B6A6C0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5D626A-8149-4F8D-EF37-035289F7DBC8}"/>
              </a:ext>
            </a:extLst>
          </p:cNvPr>
          <p:cNvSpPr>
            <a:spLocks noGrp="1"/>
          </p:cNvSpPr>
          <p:nvPr>
            <p:ph type="title"/>
          </p:nvPr>
        </p:nvSpPr>
        <p:spPr>
          <a:xfrm>
            <a:off x="-9940" y="95633"/>
            <a:ext cx="12201939" cy="1014788"/>
          </a:xfrm>
        </p:spPr>
        <p:txBody>
          <a:bodyPr/>
          <a:lstStyle/>
          <a:p>
            <a:r>
              <a:rPr lang="en-US" dirty="0"/>
              <a:t>ILCOR Overview: ECC Guidelines</a:t>
            </a:r>
          </a:p>
        </p:txBody>
      </p:sp>
      <p:sp>
        <p:nvSpPr>
          <p:cNvPr id="3" name="Content Placeholder 2">
            <a:extLst>
              <a:ext uri="{FF2B5EF4-FFF2-40B4-BE49-F238E27FC236}">
                <a16:creationId xmlns:a16="http://schemas.microsoft.com/office/drawing/2014/main" id="{7EE8775D-56B2-1844-9A07-54C98CE1EE7D}"/>
              </a:ext>
            </a:extLst>
          </p:cNvPr>
          <p:cNvSpPr>
            <a:spLocks noGrp="1"/>
          </p:cNvSpPr>
          <p:nvPr>
            <p:ph idx="10"/>
          </p:nvPr>
        </p:nvSpPr>
        <p:spPr>
          <a:xfrm>
            <a:off x="419100" y="1463964"/>
            <a:ext cx="11303000" cy="4809836"/>
          </a:xfrm>
        </p:spPr>
        <p:txBody>
          <a:bodyPr/>
          <a:lstStyle/>
          <a:p>
            <a:r>
              <a:rPr lang="en-US" dirty="0"/>
              <a:t>Emergency Cardiovascular Care (ECC) Guidelines</a:t>
            </a:r>
          </a:p>
          <a:p>
            <a:r>
              <a:rPr lang="en-US" dirty="0"/>
              <a:t>Created by the American Heart Association based on science in </a:t>
            </a:r>
            <a:r>
              <a:rPr lang="en-US" dirty="0" err="1"/>
              <a:t>CoSTR</a:t>
            </a:r>
            <a:endParaRPr lang="en-US" dirty="0"/>
          </a:p>
          <a:p>
            <a:pPr lvl="1"/>
            <a:r>
              <a:rPr lang="en-US" dirty="0"/>
              <a:t>Focus on improving outcomes after cardiac arrest and airway obstruction</a:t>
            </a:r>
          </a:p>
        </p:txBody>
      </p:sp>
      <p:pic>
        <p:nvPicPr>
          <p:cNvPr id="4" name="JBECSI26Slide06.wav">
            <a:hlinkClick r:id="" action="ppaction://media"/>
            <a:extLst>
              <a:ext uri="{FF2B5EF4-FFF2-40B4-BE49-F238E27FC236}">
                <a16:creationId xmlns:a16="http://schemas.microsoft.com/office/drawing/2014/main" id="{ECD509CC-DA1F-A72A-E561-DCD1DCFB46A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45200"/>
            <a:ext cx="812800" cy="812800"/>
          </a:xfrm>
          <a:prstGeom prst="rect">
            <a:avLst/>
          </a:prstGeom>
        </p:spPr>
      </p:pic>
    </p:spTree>
    <p:extLst>
      <p:ext uri="{BB962C8B-B14F-4D97-AF65-F5344CB8AC3E}">
        <p14:creationId xmlns:p14="http://schemas.microsoft.com/office/powerpoint/2010/main" val="3263988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8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0FC-C952-96FB-B5A8-F2ADE8064756}"/>
              </a:ext>
            </a:extLst>
          </p:cNvPr>
          <p:cNvSpPr>
            <a:spLocks noGrp="1"/>
          </p:cNvSpPr>
          <p:nvPr>
            <p:ph type="title"/>
          </p:nvPr>
        </p:nvSpPr>
        <p:spPr/>
        <p:txBody>
          <a:bodyPr/>
          <a:lstStyle/>
          <a:p>
            <a:r>
              <a:rPr lang="en-US" dirty="0" err="1"/>
              <a:t>CoSTR</a:t>
            </a:r>
            <a:r>
              <a:rPr lang="en-US" dirty="0"/>
              <a:t> Updates: Resuscitation</a:t>
            </a:r>
          </a:p>
        </p:txBody>
      </p:sp>
      <p:sp>
        <p:nvSpPr>
          <p:cNvPr id="3" name="Content Placeholder 2">
            <a:extLst>
              <a:ext uri="{FF2B5EF4-FFF2-40B4-BE49-F238E27FC236}">
                <a16:creationId xmlns:a16="http://schemas.microsoft.com/office/drawing/2014/main" id="{82B245AA-4792-34BD-3877-588B55DE5159}"/>
              </a:ext>
            </a:extLst>
          </p:cNvPr>
          <p:cNvSpPr>
            <a:spLocks noGrp="1"/>
          </p:cNvSpPr>
          <p:nvPr>
            <p:ph idx="10"/>
          </p:nvPr>
        </p:nvSpPr>
        <p:spPr/>
        <p:txBody>
          <a:bodyPr/>
          <a:lstStyle/>
          <a:p>
            <a:r>
              <a:rPr lang="en-US" dirty="0"/>
              <a:t>CAB vs. ABC in adults in cardiac arrest from drowning</a:t>
            </a:r>
          </a:p>
          <a:p>
            <a:pPr lvl="1"/>
            <a:r>
              <a:rPr lang="en-US" dirty="0"/>
              <a:t>Lay rescuers: compression first (CAB)</a:t>
            </a:r>
          </a:p>
          <a:p>
            <a:pPr lvl="1"/>
            <a:r>
              <a:rPr lang="en-US" dirty="0"/>
              <a:t>Health care and other trained professionals: rescue breaths/ventilation first</a:t>
            </a:r>
          </a:p>
        </p:txBody>
      </p:sp>
      <p:pic>
        <p:nvPicPr>
          <p:cNvPr id="4" name="JBECSI26Slide07.wav">
            <a:hlinkClick r:id="" action="ppaction://media"/>
            <a:extLst>
              <a:ext uri="{FF2B5EF4-FFF2-40B4-BE49-F238E27FC236}">
                <a16:creationId xmlns:a16="http://schemas.microsoft.com/office/drawing/2014/main" id="{69533706-1D26-3305-3BAB-A28427554D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45200"/>
            <a:ext cx="812800" cy="812800"/>
          </a:xfrm>
          <a:prstGeom prst="rect">
            <a:avLst/>
          </a:prstGeom>
        </p:spPr>
      </p:pic>
    </p:spTree>
    <p:extLst>
      <p:ext uri="{BB962C8B-B14F-4D97-AF65-F5344CB8AC3E}">
        <p14:creationId xmlns:p14="http://schemas.microsoft.com/office/powerpoint/2010/main" val="191016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0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91FB4-7784-24F8-AE8F-54A8E2B013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E73979-14BA-19A2-6B9A-462E18AB8D11}"/>
              </a:ext>
            </a:extLst>
          </p:cNvPr>
          <p:cNvSpPr>
            <a:spLocks noGrp="1"/>
          </p:cNvSpPr>
          <p:nvPr>
            <p:ph type="title"/>
          </p:nvPr>
        </p:nvSpPr>
        <p:spPr/>
        <p:txBody>
          <a:bodyPr/>
          <a:lstStyle/>
          <a:p>
            <a:r>
              <a:rPr lang="en-US" dirty="0" err="1"/>
              <a:t>CoSTR</a:t>
            </a:r>
            <a:r>
              <a:rPr lang="en-US" dirty="0"/>
              <a:t> Updates: Resuscitation</a:t>
            </a:r>
          </a:p>
        </p:txBody>
      </p:sp>
      <p:sp>
        <p:nvSpPr>
          <p:cNvPr id="3" name="Content Placeholder 2">
            <a:extLst>
              <a:ext uri="{FF2B5EF4-FFF2-40B4-BE49-F238E27FC236}">
                <a16:creationId xmlns:a16="http://schemas.microsoft.com/office/drawing/2014/main" id="{F4D44C89-E5D6-355C-0FE3-D1B4EDC9416B}"/>
              </a:ext>
            </a:extLst>
          </p:cNvPr>
          <p:cNvSpPr>
            <a:spLocks noGrp="1"/>
          </p:cNvSpPr>
          <p:nvPr>
            <p:ph idx="10"/>
          </p:nvPr>
        </p:nvSpPr>
        <p:spPr/>
        <p:txBody>
          <a:bodyPr/>
          <a:lstStyle/>
          <a:p>
            <a:r>
              <a:rPr lang="en-US" dirty="0"/>
              <a:t>CPR in patients with obesity</a:t>
            </a:r>
          </a:p>
          <a:p>
            <a:pPr lvl="1"/>
            <a:r>
              <a:rPr lang="en-US" dirty="0"/>
              <a:t>Standard CPR protocols should be used</a:t>
            </a:r>
          </a:p>
        </p:txBody>
      </p:sp>
      <p:pic>
        <p:nvPicPr>
          <p:cNvPr id="4" name="JBECSI26Slide08.wav">
            <a:hlinkClick r:id="" action="ppaction://media"/>
            <a:extLst>
              <a:ext uri="{FF2B5EF4-FFF2-40B4-BE49-F238E27FC236}">
                <a16:creationId xmlns:a16="http://schemas.microsoft.com/office/drawing/2014/main" id="{A8CBB089-1868-86EB-EA92-333E31F814E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45200"/>
            <a:ext cx="812800" cy="812800"/>
          </a:xfrm>
          <a:prstGeom prst="rect">
            <a:avLst/>
          </a:prstGeom>
        </p:spPr>
      </p:pic>
    </p:spTree>
    <p:extLst>
      <p:ext uri="{BB962C8B-B14F-4D97-AF65-F5344CB8AC3E}">
        <p14:creationId xmlns:p14="http://schemas.microsoft.com/office/powerpoint/2010/main" val="302270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18A24-6B36-3CDC-0634-F50644F61E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E8941-C7BA-47AD-139E-546F905C0EC9}"/>
              </a:ext>
            </a:extLst>
          </p:cNvPr>
          <p:cNvSpPr>
            <a:spLocks noGrp="1"/>
          </p:cNvSpPr>
          <p:nvPr>
            <p:ph type="title"/>
          </p:nvPr>
        </p:nvSpPr>
        <p:spPr/>
        <p:txBody>
          <a:bodyPr/>
          <a:lstStyle/>
          <a:p>
            <a:r>
              <a:rPr lang="en-US" dirty="0" err="1"/>
              <a:t>CoSTR</a:t>
            </a:r>
            <a:r>
              <a:rPr lang="en-US" dirty="0"/>
              <a:t> Updates: Resuscitation</a:t>
            </a:r>
          </a:p>
        </p:txBody>
      </p:sp>
      <p:sp>
        <p:nvSpPr>
          <p:cNvPr id="3" name="Content Placeholder 2">
            <a:extLst>
              <a:ext uri="{FF2B5EF4-FFF2-40B4-BE49-F238E27FC236}">
                <a16:creationId xmlns:a16="http://schemas.microsoft.com/office/drawing/2014/main" id="{B2A2A59D-AAB5-310F-C924-7C688163006F}"/>
              </a:ext>
            </a:extLst>
          </p:cNvPr>
          <p:cNvSpPr>
            <a:spLocks noGrp="1"/>
          </p:cNvSpPr>
          <p:nvPr>
            <p:ph idx="10"/>
          </p:nvPr>
        </p:nvSpPr>
        <p:spPr/>
        <p:txBody>
          <a:bodyPr/>
          <a:lstStyle/>
          <a:p>
            <a:r>
              <a:rPr lang="en-US" dirty="0"/>
              <a:t>CAB vs. ABC in children</a:t>
            </a:r>
          </a:p>
          <a:p>
            <a:pPr lvl="1"/>
            <a:r>
              <a:rPr lang="en-US" dirty="0"/>
              <a:t>Both approaches are acceptable</a:t>
            </a:r>
          </a:p>
          <a:p>
            <a:pPr lvl="1"/>
            <a:r>
              <a:rPr lang="en-US" dirty="0"/>
              <a:t>Breaths are an important component</a:t>
            </a:r>
          </a:p>
        </p:txBody>
      </p:sp>
      <p:pic>
        <p:nvPicPr>
          <p:cNvPr id="4" name="JBECSI26Slide09.wav">
            <a:hlinkClick r:id="" action="ppaction://media"/>
            <a:extLst>
              <a:ext uri="{FF2B5EF4-FFF2-40B4-BE49-F238E27FC236}">
                <a16:creationId xmlns:a16="http://schemas.microsoft.com/office/drawing/2014/main" id="{24BD59FF-848C-F4ED-B12F-710543E736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45200"/>
            <a:ext cx="812800" cy="812800"/>
          </a:xfrm>
          <a:prstGeom prst="rect">
            <a:avLst/>
          </a:prstGeom>
        </p:spPr>
      </p:pic>
    </p:spTree>
    <p:extLst>
      <p:ext uri="{BB962C8B-B14F-4D97-AF65-F5344CB8AC3E}">
        <p14:creationId xmlns:p14="http://schemas.microsoft.com/office/powerpoint/2010/main" val="2645890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4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8F5CF-3348-6F00-5A72-D4E00702F2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695EAD-8F60-2109-2564-798D3E55A51F}"/>
              </a:ext>
            </a:extLst>
          </p:cNvPr>
          <p:cNvSpPr>
            <a:spLocks noGrp="1"/>
          </p:cNvSpPr>
          <p:nvPr>
            <p:ph type="title"/>
          </p:nvPr>
        </p:nvSpPr>
        <p:spPr/>
        <p:txBody>
          <a:bodyPr/>
          <a:lstStyle/>
          <a:p>
            <a:r>
              <a:rPr lang="en-US" dirty="0" err="1"/>
              <a:t>CoSTR</a:t>
            </a:r>
            <a:r>
              <a:rPr lang="en-US" dirty="0"/>
              <a:t> Updates: Resuscitation</a:t>
            </a:r>
          </a:p>
        </p:txBody>
      </p:sp>
      <p:sp>
        <p:nvSpPr>
          <p:cNvPr id="3" name="Content Placeholder 2">
            <a:extLst>
              <a:ext uri="{FF2B5EF4-FFF2-40B4-BE49-F238E27FC236}">
                <a16:creationId xmlns:a16="http://schemas.microsoft.com/office/drawing/2014/main" id="{BB0834FB-5557-23CD-AEA7-9045F4FF4548}"/>
              </a:ext>
            </a:extLst>
          </p:cNvPr>
          <p:cNvSpPr>
            <a:spLocks noGrp="1"/>
          </p:cNvSpPr>
          <p:nvPr>
            <p:ph idx="10"/>
          </p:nvPr>
        </p:nvSpPr>
        <p:spPr/>
        <p:txBody>
          <a:bodyPr/>
          <a:lstStyle/>
          <a:p>
            <a:r>
              <a:rPr lang="en-US" dirty="0"/>
              <a:t>Pulse checks in children</a:t>
            </a:r>
          </a:p>
          <a:p>
            <a:pPr lvl="1"/>
            <a:r>
              <a:rPr lang="en-US" dirty="0"/>
              <a:t>Both first aid providers and health care professionals should begin CPR in unresponsive children who are not breathing normally and show no signs of life </a:t>
            </a:r>
            <a:r>
              <a:rPr lang="en-US" b="1" dirty="0"/>
              <a:t>without</a:t>
            </a:r>
            <a:r>
              <a:rPr lang="en-US" dirty="0"/>
              <a:t> first checking for a pulse</a:t>
            </a:r>
          </a:p>
        </p:txBody>
      </p:sp>
      <p:pic>
        <p:nvPicPr>
          <p:cNvPr id="4" name="JBECSI26Slide10.wav">
            <a:hlinkClick r:id="" action="ppaction://media"/>
            <a:extLst>
              <a:ext uri="{FF2B5EF4-FFF2-40B4-BE49-F238E27FC236}">
                <a16:creationId xmlns:a16="http://schemas.microsoft.com/office/drawing/2014/main" id="{3B8666F5-06DA-3652-8825-5F0016AF71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45200"/>
            <a:ext cx="812800" cy="812800"/>
          </a:xfrm>
          <a:prstGeom prst="rect">
            <a:avLst/>
          </a:prstGeom>
        </p:spPr>
      </p:pic>
    </p:spTree>
    <p:extLst>
      <p:ext uri="{BB962C8B-B14F-4D97-AF65-F5344CB8AC3E}">
        <p14:creationId xmlns:p14="http://schemas.microsoft.com/office/powerpoint/2010/main" val="156898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3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2A553-8225-E6A9-A105-4B7F26FC1C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57423C-CD88-B9A0-70A3-33A4CF883D84}"/>
              </a:ext>
            </a:extLst>
          </p:cNvPr>
          <p:cNvSpPr>
            <a:spLocks noGrp="1"/>
          </p:cNvSpPr>
          <p:nvPr>
            <p:ph type="title"/>
          </p:nvPr>
        </p:nvSpPr>
        <p:spPr/>
        <p:txBody>
          <a:bodyPr/>
          <a:lstStyle/>
          <a:p>
            <a:r>
              <a:rPr lang="en-US" dirty="0" err="1"/>
              <a:t>CoSTR</a:t>
            </a:r>
            <a:r>
              <a:rPr lang="en-US" dirty="0"/>
              <a:t> Updates: Defibrillation</a:t>
            </a:r>
          </a:p>
        </p:txBody>
      </p:sp>
      <p:sp>
        <p:nvSpPr>
          <p:cNvPr id="3" name="Content Placeholder 2">
            <a:extLst>
              <a:ext uri="{FF2B5EF4-FFF2-40B4-BE49-F238E27FC236}">
                <a16:creationId xmlns:a16="http://schemas.microsoft.com/office/drawing/2014/main" id="{74781335-E35C-E38C-242C-213A0C17E886}"/>
              </a:ext>
            </a:extLst>
          </p:cNvPr>
          <p:cNvSpPr>
            <a:spLocks noGrp="1"/>
          </p:cNvSpPr>
          <p:nvPr>
            <p:ph sz="half" idx="1"/>
          </p:nvPr>
        </p:nvSpPr>
        <p:spPr>
          <a:xfrm>
            <a:off x="495300" y="1461051"/>
            <a:ext cx="4242955" cy="5134301"/>
          </a:xfrm>
        </p:spPr>
        <p:txBody>
          <a:bodyPr/>
          <a:lstStyle/>
          <a:p>
            <a:r>
              <a:rPr lang="en-US" dirty="0"/>
              <a:t>AED pad placement</a:t>
            </a:r>
          </a:p>
          <a:p>
            <a:pPr lvl="1"/>
            <a:r>
              <a:rPr lang="en-US" dirty="0"/>
              <a:t>Follow AED manufacturer’s guidance for pad placement</a:t>
            </a:r>
          </a:p>
        </p:txBody>
      </p:sp>
      <p:pic>
        <p:nvPicPr>
          <p:cNvPr id="6" name="Picture 5">
            <a:extLst>
              <a:ext uri="{FF2B5EF4-FFF2-40B4-BE49-F238E27FC236}">
                <a16:creationId xmlns:a16="http://schemas.microsoft.com/office/drawing/2014/main" id="{8F3AD680-E74F-ADFA-A1F7-CFBA3FA08757}"/>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4862945" y="1461051"/>
            <a:ext cx="6720609" cy="4774221"/>
          </a:xfrm>
          <a:prstGeom prst="rect">
            <a:avLst/>
          </a:prstGeom>
        </p:spPr>
      </p:pic>
      <p:sp>
        <p:nvSpPr>
          <p:cNvPr id="9" name="TextBox 8">
            <a:extLst>
              <a:ext uri="{FF2B5EF4-FFF2-40B4-BE49-F238E27FC236}">
                <a16:creationId xmlns:a16="http://schemas.microsoft.com/office/drawing/2014/main" id="{7115D41C-91BE-10FA-D5FE-401554E015E8}"/>
              </a:ext>
            </a:extLst>
          </p:cNvPr>
          <p:cNvSpPr txBox="1"/>
          <p:nvPr/>
        </p:nvSpPr>
        <p:spPr>
          <a:xfrm>
            <a:off x="4862945" y="6235272"/>
            <a:ext cx="6109854" cy="246221"/>
          </a:xfrm>
          <a:prstGeom prst="rect">
            <a:avLst/>
          </a:prstGeom>
          <a:noFill/>
        </p:spPr>
        <p:txBody>
          <a:bodyPr wrap="square">
            <a:spAutoFit/>
          </a:bodyPr>
          <a:lstStyle/>
          <a:p>
            <a:r>
              <a:rPr lang="en-US" sz="1000" b="0" i="0" u="none" strike="noStrike" baseline="0" dirty="0">
                <a:solidFill>
                  <a:schemeClr val="tx2">
                    <a:lumMod val="50000"/>
                    <a:lumOff val="50000"/>
                  </a:schemeClr>
                </a:solidFill>
                <a:latin typeface="Arial" panose="020B0604020202020204" pitchFamily="34" charset="0"/>
                <a:cs typeface="Arial" panose="020B0604020202020204" pitchFamily="34" charset="0"/>
              </a:rPr>
              <a:t>© Jones &amp; Bartlett Learning</a:t>
            </a:r>
            <a:endParaRPr lang="en-US" sz="1000" dirty="0">
              <a:solidFill>
                <a:schemeClr val="tx2">
                  <a:lumMod val="50000"/>
                  <a:lumOff val="50000"/>
                </a:schemeClr>
              </a:solidFill>
              <a:latin typeface="Arial" panose="020B0604020202020204" pitchFamily="34" charset="0"/>
              <a:cs typeface="Arial" panose="020B0604020202020204" pitchFamily="34" charset="0"/>
            </a:endParaRPr>
          </a:p>
        </p:txBody>
      </p:sp>
      <p:pic>
        <p:nvPicPr>
          <p:cNvPr id="4" name="JBECSI26Slide11.wav">
            <a:hlinkClick r:id="" action="ppaction://media"/>
            <a:extLst>
              <a:ext uri="{FF2B5EF4-FFF2-40B4-BE49-F238E27FC236}">
                <a16:creationId xmlns:a16="http://schemas.microsoft.com/office/drawing/2014/main" id="{D1B847C3-6A24-B40F-39A1-05B225733B2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8900" y="6045200"/>
            <a:ext cx="812800" cy="812800"/>
          </a:xfrm>
          <a:prstGeom prst="rect">
            <a:avLst/>
          </a:prstGeom>
        </p:spPr>
      </p:pic>
    </p:spTree>
    <p:extLst>
      <p:ext uri="{BB962C8B-B14F-4D97-AF65-F5344CB8AC3E}">
        <p14:creationId xmlns:p14="http://schemas.microsoft.com/office/powerpoint/2010/main" val="3715581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05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B44B7-60FF-C52A-7847-46564383E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2DE609-3DA9-B020-2896-C9FAF9663A17}"/>
              </a:ext>
            </a:extLst>
          </p:cNvPr>
          <p:cNvSpPr>
            <a:spLocks noGrp="1"/>
          </p:cNvSpPr>
          <p:nvPr>
            <p:ph type="title"/>
          </p:nvPr>
        </p:nvSpPr>
        <p:spPr/>
        <p:txBody>
          <a:bodyPr/>
          <a:lstStyle/>
          <a:p>
            <a:r>
              <a:rPr lang="en-US" dirty="0" err="1"/>
              <a:t>CoSTR</a:t>
            </a:r>
            <a:r>
              <a:rPr lang="en-US" dirty="0"/>
              <a:t> Updates: Defibrillation</a:t>
            </a:r>
          </a:p>
        </p:txBody>
      </p:sp>
      <p:sp>
        <p:nvSpPr>
          <p:cNvPr id="3" name="Content Placeholder 2">
            <a:extLst>
              <a:ext uri="{FF2B5EF4-FFF2-40B4-BE49-F238E27FC236}">
                <a16:creationId xmlns:a16="http://schemas.microsoft.com/office/drawing/2014/main" id="{1AF59A1C-29A2-CD6C-E851-7AF3C91D54C4}"/>
              </a:ext>
            </a:extLst>
          </p:cNvPr>
          <p:cNvSpPr>
            <a:spLocks noGrp="1"/>
          </p:cNvSpPr>
          <p:nvPr>
            <p:ph sz="half" idx="1"/>
          </p:nvPr>
        </p:nvSpPr>
        <p:spPr/>
        <p:txBody>
          <a:bodyPr/>
          <a:lstStyle/>
          <a:p>
            <a:r>
              <a:rPr lang="en-US" dirty="0"/>
              <a:t>Bra removal before defibrillation</a:t>
            </a:r>
          </a:p>
          <a:p>
            <a:pPr lvl="1"/>
            <a:r>
              <a:rPr lang="en-US" dirty="0"/>
              <a:t>Recommendation is to reposition as necessary rather than completely remove to ensure pads contact the skin</a:t>
            </a:r>
          </a:p>
        </p:txBody>
      </p:sp>
      <p:pic>
        <p:nvPicPr>
          <p:cNvPr id="9" name="Picture 8">
            <a:extLst>
              <a:ext uri="{FF2B5EF4-FFF2-40B4-BE49-F238E27FC236}">
                <a16:creationId xmlns:a16="http://schemas.microsoft.com/office/drawing/2014/main" id="{2718C00F-35EB-9F1B-CCD2-5776F603EF6F}"/>
              </a:ext>
            </a:extLst>
          </p:cNvPr>
          <p:cNvPicPr>
            <a:picLocks noChangeAspect="1"/>
          </p:cNvPicPr>
          <p:nvPr/>
        </p:nvPicPr>
        <p:blipFill>
          <a:blip r:embed="rId5"/>
          <a:stretch>
            <a:fillRect/>
          </a:stretch>
        </p:blipFill>
        <p:spPr>
          <a:xfrm>
            <a:off x="6815580" y="1184253"/>
            <a:ext cx="3537230" cy="5604766"/>
          </a:xfrm>
          <a:prstGeom prst="rect">
            <a:avLst/>
          </a:prstGeom>
        </p:spPr>
      </p:pic>
      <p:sp>
        <p:nvSpPr>
          <p:cNvPr id="11" name="TextBox 10">
            <a:extLst>
              <a:ext uri="{FF2B5EF4-FFF2-40B4-BE49-F238E27FC236}">
                <a16:creationId xmlns:a16="http://schemas.microsoft.com/office/drawing/2014/main" id="{DD7FBA00-BB2B-D453-42BE-08062EDFFD7F}"/>
              </a:ext>
            </a:extLst>
          </p:cNvPr>
          <p:cNvSpPr txBox="1"/>
          <p:nvPr/>
        </p:nvSpPr>
        <p:spPr>
          <a:xfrm>
            <a:off x="5083991" y="6516146"/>
            <a:ext cx="2014075" cy="246221"/>
          </a:xfrm>
          <a:prstGeom prst="rect">
            <a:avLst/>
          </a:prstGeom>
          <a:noFill/>
        </p:spPr>
        <p:txBody>
          <a:bodyPr wrap="square">
            <a:spAutoFit/>
          </a:bodyPr>
          <a:lstStyle/>
          <a:p>
            <a:r>
              <a:rPr lang="en-US" sz="1000" b="0" i="0" u="none" strike="noStrike" baseline="0" dirty="0">
                <a:solidFill>
                  <a:schemeClr val="tx2">
                    <a:lumMod val="50000"/>
                    <a:lumOff val="50000"/>
                  </a:schemeClr>
                </a:solidFill>
                <a:latin typeface="Arial" panose="020B0604020202020204" pitchFamily="34" charset="0"/>
                <a:cs typeface="Arial" panose="020B0604020202020204" pitchFamily="34" charset="0"/>
              </a:rPr>
              <a:t>© Jones &amp; Bartlett Learning</a:t>
            </a:r>
            <a:endParaRPr lang="en-US" sz="1000" dirty="0">
              <a:solidFill>
                <a:schemeClr val="tx2">
                  <a:lumMod val="50000"/>
                  <a:lumOff val="50000"/>
                </a:schemeClr>
              </a:solidFill>
              <a:latin typeface="Arial" panose="020B0604020202020204" pitchFamily="34" charset="0"/>
              <a:cs typeface="Arial" panose="020B0604020202020204" pitchFamily="34" charset="0"/>
            </a:endParaRPr>
          </a:p>
        </p:txBody>
      </p:sp>
      <p:pic>
        <p:nvPicPr>
          <p:cNvPr id="4" name="JBECSI26Slide12.wav">
            <a:hlinkClick r:id="" action="ppaction://media"/>
            <a:extLst>
              <a:ext uri="{FF2B5EF4-FFF2-40B4-BE49-F238E27FC236}">
                <a16:creationId xmlns:a16="http://schemas.microsoft.com/office/drawing/2014/main" id="{63112053-7C4C-53FD-1AEC-3D02E1CC16F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8900" y="5866060"/>
            <a:ext cx="812800" cy="812800"/>
          </a:xfrm>
          <a:prstGeom prst="rect">
            <a:avLst/>
          </a:prstGeom>
        </p:spPr>
      </p:pic>
    </p:spTree>
    <p:extLst>
      <p:ext uri="{BB962C8B-B14F-4D97-AF65-F5344CB8AC3E}">
        <p14:creationId xmlns:p14="http://schemas.microsoft.com/office/powerpoint/2010/main" val="1052493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00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D63EC-FD43-9B69-5613-B927391FE061}"/>
              </a:ext>
            </a:extLst>
          </p:cNvPr>
          <p:cNvSpPr>
            <a:spLocks noGrp="1"/>
          </p:cNvSpPr>
          <p:nvPr>
            <p:ph type="title"/>
          </p:nvPr>
        </p:nvSpPr>
        <p:spPr/>
        <p:txBody>
          <a:bodyPr/>
          <a:lstStyle/>
          <a:p>
            <a:r>
              <a:rPr lang="en-US" dirty="0" err="1"/>
              <a:t>CoSTR</a:t>
            </a:r>
            <a:r>
              <a:rPr lang="en-US" dirty="0"/>
              <a:t> Updates: First Aid</a:t>
            </a:r>
          </a:p>
        </p:txBody>
      </p:sp>
      <p:sp>
        <p:nvSpPr>
          <p:cNvPr id="3" name="Content Placeholder 2">
            <a:extLst>
              <a:ext uri="{FF2B5EF4-FFF2-40B4-BE49-F238E27FC236}">
                <a16:creationId xmlns:a16="http://schemas.microsoft.com/office/drawing/2014/main" id="{D3F12E7D-B6E0-B7A0-D16D-AEC70A946FC1}"/>
              </a:ext>
            </a:extLst>
          </p:cNvPr>
          <p:cNvSpPr>
            <a:spLocks noGrp="1"/>
          </p:cNvSpPr>
          <p:nvPr>
            <p:ph idx="10"/>
          </p:nvPr>
        </p:nvSpPr>
        <p:spPr/>
        <p:txBody>
          <a:bodyPr/>
          <a:lstStyle/>
          <a:p>
            <a:r>
              <a:rPr lang="en-US" dirty="0"/>
              <a:t>Manual uterine massage for postpartum hemorrhage</a:t>
            </a:r>
          </a:p>
          <a:p>
            <a:pPr lvl="1"/>
            <a:r>
              <a:rPr lang="en-US" dirty="0"/>
              <a:t>Suggest external uterine massage, including self-massage, in the immediate postpartum period</a:t>
            </a:r>
          </a:p>
        </p:txBody>
      </p:sp>
      <p:pic>
        <p:nvPicPr>
          <p:cNvPr id="4" name="JBECSI26Slide13.wav">
            <a:hlinkClick r:id="" action="ppaction://media"/>
            <a:extLst>
              <a:ext uri="{FF2B5EF4-FFF2-40B4-BE49-F238E27FC236}">
                <a16:creationId xmlns:a16="http://schemas.microsoft.com/office/drawing/2014/main" id="{218FC60A-A253-07F7-0344-E063947CD1E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45200"/>
            <a:ext cx="812800" cy="812800"/>
          </a:xfrm>
          <a:prstGeom prst="rect">
            <a:avLst/>
          </a:prstGeom>
        </p:spPr>
      </p:pic>
    </p:spTree>
    <p:extLst>
      <p:ext uri="{BB962C8B-B14F-4D97-AF65-F5344CB8AC3E}">
        <p14:creationId xmlns:p14="http://schemas.microsoft.com/office/powerpoint/2010/main" val="1457940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5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599E0-EF63-5AB2-0DC2-04D0767145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EA370C-4688-FFB2-0D9F-867304DB2F8A}"/>
              </a:ext>
            </a:extLst>
          </p:cNvPr>
          <p:cNvSpPr>
            <a:spLocks noGrp="1"/>
          </p:cNvSpPr>
          <p:nvPr>
            <p:ph type="title"/>
          </p:nvPr>
        </p:nvSpPr>
        <p:spPr/>
        <p:txBody>
          <a:bodyPr/>
          <a:lstStyle/>
          <a:p>
            <a:r>
              <a:rPr lang="en-US" dirty="0" err="1"/>
              <a:t>CoSTR</a:t>
            </a:r>
            <a:r>
              <a:rPr lang="en-US" dirty="0"/>
              <a:t> Updates: First Aid</a:t>
            </a:r>
          </a:p>
        </p:txBody>
      </p:sp>
      <p:sp>
        <p:nvSpPr>
          <p:cNvPr id="3" name="Content Placeholder 2">
            <a:extLst>
              <a:ext uri="{FF2B5EF4-FFF2-40B4-BE49-F238E27FC236}">
                <a16:creationId xmlns:a16="http://schemas.microsoft.com/office/drawing/2014/main" id="{E28D895C-E25B-9AA2-0E84-EED737DD7FD6}"/>
              </a:ext>
            </a:extLst>
          </p:cNvPr>
          <p:cNvSpPr>
            <a:spLocks noGrp="1"/>
          </p:cNvSpPr>
          <p:nvPr>
            <p:ph idx="10"/>
          </p:nvPr>
        </p:nvSpPr>
        <p:spPr/>
        <p:txBody>
          <a:bodyPr/>
          <a:lstStyle/>
          <a:p>
            <a:r>
              <a:rPr lang="en-US" dirty="0"/>
              <a:t>Unintentional injury from providing chest compressions to patients who are not in cardiac arrest</a:t>
            </a:r>
          </a:p>
          <a:p>
            <a:pPr lvl="1"/>
            <a:r>
              <a:rPr lang="en-US" dirty="0"/>
              <a:t>Recommend that all responders initiate CPR for presumed cardiac arrest without concerns for causing unintentional injury</a:t>
            </a:r>
          </a:p>
        </p:txBody>
      </p:sp>
      <p:pic>
        <p:nvPicPr>
          <p:cNvPr id="4" name="JBECSI26Slide14.wav">
            <a:hlinkClick r:id="" action="ppaction://media"/>
            <a:extLst>
              <a:ext uri="{FF2B5EF4-FFF2-40B4-BE49-F238E27FC236}">
                <a16:creationId xmlns:a16="http://schemas.microsoft.com/office/drawing/2014/main" id="{D780148F-1B8B-2AAB-A778-CC8A9FCEE9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45200"/>
            <a:ext cx="812800" cy="812800"/>
          </a:xfrm>
          <a:prstGeom prst="rect">
            <a:avLst/>
          </a:prstGeom>
        </p:spPr>
      </p:pic>
    </p:spTree>
    <p:extLst>
      <p:ext uri="{BB962C8B-B14F-4D97-AF65-F5344CB8AC3E}">
        <p14:creationId xmlns:p14="http://schemas.microsoft.com/office/powerpoint/2010/main" val="1950667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8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45BE4-1368-5754-6A06-65B4AA36F4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08FE3A-1888-A979-8DCB-8E839F07486E}"/>
              </a:ext>
            </a:extLst>
          </p:cNvPr>
          <p:cNvSpPr>
            <a:spLocks noGrp="1"/>
          </p:cNvSpPr>
          <p:nvPr>
            <p:ph type="title"/>
          </p:nvPr>
        </p:nvSpPr>
        <p:spPr/>
        <p:txBody>
          <a:bodyPr/>
          <a:lstStyle/>
          <a:p>
            <a:r>
              <a:rPr lang="en-US" dirty="0" err="1"/>
              <a:t>CoSTR</a:t>
            </a:r>
            <a:r>
              <a:rPr lang="en-US" dirty="0"/>
              <a:t> Updates: First Aid</a:t>
            </a:r>
          </a:p>
        </p:txBody>
      </p:sp>
      <p:sp>
        <p:nvSpPr>
          <p:cNvPr id="3" name="Content Placeholder 2">
            <a:extLst>
              <a:ext uri="{FF2B5EF4-FFF2-40B4-BE49-F238E27FC236}">
                <a16:creationId xmlns:a16="http://schemas.microsoft.com/office/drawing/2014/main" id="{1C334EE4-5C43-2EAB-BAFF-043551D58659}"/>
              </a:ext>
            </a:extLst>
          </p:cNvPr>
          <p:cNvSpPr>
            <a:spLocks noGrp="1"/>
          </p:cNvSpPr>
          <p:nvPr>
            <p:ph sz="half" idx="1"/>
          </p:nvPr>
        </p:nvSpPr>
        <p:spPr>
          <a:xfrm>
            <a:off x="495300" y="1461051"/>
            <a:ext cx="5157355" cy="5134301"/>
          </a:xfrm>
        </p:spPr>
        <p:txBody>
          <a:bodyPr/>
          <a:lstStyle/>
          <a:p>
            <a:r>
              <a:rPr lang="en-US" dirty="0"/>
              <a:t>Preservation of traumatic, completely amputated or avulsed parts</a:t>
            </a:r>
          </a:p>
          <a:p>
            <a:pPr lvl="1"/>
            <a:r>
              <a:rPr lang="en-US" dirty="0"/>
              <a:t>Success in replantation is time dependent</a:t>
            </a:r>
          </a:p>
          <a:p>
            <a:pPr lvl="1"/>
            <a:r>
              <a:rPr lang="en-US" dirty="0"/>
              <a:t>Amputated parts should be cooled (</a:t>
            </a:r>
            <a:r>
              <a:rPr lang="en-US" b="1" dirty="0"/>
              <a:t>without</a:t>
            </a:r>
            <a:r>
              <a:rPr lang="en-US" dirty="0"/>
              <a:t> freezing) as soon as possible</a:t>
            </a:r>
          </a:p>
        </p:txBody>
      </p:sp>
      <p:pic>
        <p:nvPicPr>
          <p:cNvPr id="8" name="Picture 7">
            <a:extLst>
              <a:ext uri="{FF2B5EF4-FFF2-40B4-BE49-F238E27FC236}">
                <a16:creationId xmlns:a16="http://schemas.microsoft.com/office/drawing/2014/main" id="{B8AB2C73-84CA-CE54-BDF4-09E05AB6265F}"/>
              </a:ext>
            </a:extLst>
          </p:cNvPr>
          <p:cNvPicPr>
            <a:picLocks noChangeAspect="1"/>
          </p:cNvPicPr>
          <p:nvPr/>
        </p:nvPicPr>
        <p:blipFill>
          <a:blip r:embed="rId5"/>
          <a:stretch>
            <a:fillRect/>
          </a:stretch>
        </p:blipFill>
        <p:spPr>
          <a:xfrm>
            <a:off x="5777345" y="1461051"/>
            <a:ext cx="5765809" cy="4729436"/>
          </a:xfrm>
          <a:prstGeom prst="rect">
            <a:avLst/>
          </a:prstGeom>
        </p:spPr>
      </p:pic>
      <p:sp>
        <p:nvSpPr>
          <p:cNvPr id="11" name="TextBox 10">
            <a:extLst>
              <a:ext uri="{FF2B5EF4-FFF2-40B4-BE49-F238E27FC236}">
                <a16:creationId xmlns:a16="http://schemas.microsoft.com/office/drawing/2014/main" id="{6DDC07A6-EA4A-F5AE-910E-876DE7F0A622}"/>
              </a:ext>
            </a:extLst>
          </p:cNvPr>
          <p:cNvSpPr txBox="1"/>
          <p:nvPr/>
        </p:nvSpPr>
        <p:spPr>
          <a:xfrm>
            <a:off x="5777345" y="6226212"/>
            <a:ext cx="3450409" cy="246221"/>
          </a:xfrm>
          <a:prstGeom prst="rect">
            <a:avLst/>
          </a:prstGeom>
          <a:noFill/>
        </p:spPr>
        <p:txBody>
          <a:bodyPr wrap="square">
            <a:spAutoFit/>
          </a:bodyPr>
          <a:lstStyle/>
          <a:p>
            <a:r>
              <a:rPr lang="en-US" sz="1000" b="0" i="0" u="none" strike="noStrike" baseline="0" dirty="0">
                <a:solidFill>
                  <a:schemeClr val="tx2">
                    <a:lumMod val="50000"/>
                    <a:lumOff val="50000"/>
                  </a:schemeClr>
                </a:solidFill>
                <a:latin typeface="Arial" panose="020B0604020202020204" pitchFamily="34" charset="0"/>
                <a:cs typeface="Arial" panose="020B0604020202020204" pitchFamily="34" charset="0"/>
              </a:rPr>
              <a:t>© American Academy of </a:t>
            </a:r>
            <a:r>
              <a:rPr lang="en-US" sz="1000" b="0" i="0" u="none" strike="noStrike" baseline="0" dirty="0" err="1">
                <a:solidFill>
                  <a:schemeClr val="tx2">
                    <a:lumMod val="50000"/>
                    <a:lumOff val="50000"/>
                  </a:schemeClr>
                </a:solidFill>
                <a:latin typeface="Arial" panose="020B0604020202020204" pitchFamily="34" charset="0"/>
                <a:cs typeface="Arial" panose="020B0604020202020204" pitchFamily="34" charset="0"/>
              </a:rPr>
              <a:t>Orthopaedic</a:t>
            </a:r>
            <a:r>
              <a:rPr lang="en-US" sz="1000" b="0" i="0" u="none" strike="noStrike" baseline="0" dirty="0">
                <a:solidFill>
                  <a:schemeClr val="tx2">
                    <a:lumMod val="50000"/>
                    <a:lumOff val="50000"/>
                  </a:schemeClr>
                </a:solidFill>
                <a:latin typeface="Arial" panose="020B0604020202020204" pitchFamily="34" charset="0"/>
                <a:cs typeface="Arial" panose="020B0604020202020204" pitchFamily="34" charset="0"/>
              </a:rPr>
              <a:t> Surgeons</a:t>
            </a:r>
            <a:endParaRPr lang="en-US" sz="1000" dirty="0">
              <a:solidFill>
                <a:schemeClr val="tx2">
                  <a:lumMod val="50000"/>
                  <a:lumOff val="50000"/>
                </a:schemeClr>
              </a:solidFill>
              <a:latin typeface="Arial" panose="020B0604020202020204" pitchFamily="34" charset="0"/>
              <a:cs typeface="Arial" panose="020B0604020202020204" pitchFamily="34" charset="0"/>
            </a:endParaRPr>
          </a:p>
        </p:txBody>
      </p:sp>
      <p:pic>
        <p:nvPicPr>
          <p:cNvPr id="4" name="JBECSI26Slide15.wav">
            <a:hlinkClick r:id="" action="ppaction://media"/>
            <a:extLst>
              <a:ext uri="{FF2B5EF4-FFF2-40B4-BE49-F238E27FC236}">
                <a16:creationId xmlns:a16="http://schemas.microsoft.com/office/drawing/2014/main" id="{9F806385-AC0C-A437-3AA6-AF0F21C78A9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8900" y="6025767"/>
            <a:ext cx="812800" cy="812800"/>
          </a:xfrm>
          <a:prstGeom prst="rect">
            <a:avLst/>
          </a:prstGeom>
        </p:spPr>
      </p:pic>
    </p:spTree>
    <p:extLst>
      <p:ext uri="{BB962C8B-B14F-4D97-AF65-F5344CB8AC3E}">
        <p14:creationId xmlns:p14="http://schemas.microsoft.com/office/powerpoint/2010/main" val="2072726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99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63B0C-3A98-859D-39BD-DF79529A0A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ED0D33-4333-6C8F-F7DC-6BF511C4F5E4}"/>
              </a:ext>
            </a:extLst>
          </p:cNvPr>
          <p:cNvSpPr>
            <a:spLocks noGrp="1"/>
          </p:cNvSpPr>
          <p:nvPr>
            <p:ph type="title"/>
          </p:nvPr>
        </p:nvSpPr>
        <p:spPr/>
        <p:txBody>
          <a:bodyPr/>
          <a:lstStyle/>
          <a:p>
            <a:r>
              <a:rPr lang="en-US" dirty="0" err="1"/>
              <a:t>CoSTR</a:t>
            </a:r>
            <a:r>
              <a:rPr lang="en-US" dirty="0"/>
              <a:t> Updates: First Aid</a:t>
            </a:r>
          </a:p>
        </p:txBody>
      </p:sp>
      <p:sp>
        <p:nvSpPr>
          <p:cNvPr id="3" name="Content Placeholder 2">
            <a:extLst>
              <a:ext uri="{FF2B5EF4-FFF2-40B4-BE49-F238E27FC236}">
                <a16:creationId xmlns:a16="http://schemas.microsoft.com/office/drawing/2014/main" id="{7EBF3A2B-27CD-EEE1-4090-30DBFAE21471}"/>
              </a:ext>
            </a:extLst>
          </p:cNvPr>
          <p:cNvSpPr>
            <a:spLocks noGrp="1"/>
          </p:cNvSpPr>
          <p:nvPr>
            <p:ph sz="half" idx="1"/>
          </p:nvPr>
        </p:nvSpPr>
        <p:spPr/>
        <p:txBody>
          <a:bodyPr/>
          <a:lstStyle/>
          <a:p>
            <a:r>
              <a:rPr lang="en-US" dirty="0"/>
              <a:t>Treatment of jellyfish stings</a:t>
            </a:r>
          </a:p>
          <a:p>
            <a:pPr lvl="1"/>
            <a:r>
              <a:rPr lang="en-US" dirty="0"/>
              <a:t>Recommend rinsing the area of the sting with seawater, then using heated water (104–113ºF [40–45ºC) immersion, irrigation, or shower, or hot pack application for pain</a:t>
            </a:r>
          </a:p>
          <a:p>
            <a:pPr lvl="1"/>
            <a:r>
              <a:rPr lang="en-US" dirty="0"/>
              <a:t>Recommend against the use of topical 10% ammonia, isopropanol or ethanol for treatment </a:t>
            </a:r>
          </a:p>
        </p:txBody>
      </p:sp>
      <p:pic>
        <p:nvPicPr>
          <p:cNvPr id="7" name="Picture 6">
            <a:extLst>
              <a:ext uri="{FF2B5EF4-FFF2-40B4-BE49-F238E27FC236}">
                <a16:creationId xmlns:a16="http://schemas.microsoft.com/office/drawing/2014/main" id="{EBE205F9-BADB-03A7-15F9-38048E7720A1}"/>
              </a:ext>
            </a:extLst>
          </p:cNvPr>
          <p:cNvPicPr>
            <a:picLocks noChangeAspect="1"/>
          </p:cNvPicPr>
          <p:nvPr/>
        </p:nvPicPr>
        <p:blipFill>
          <a:blip r:embed="rId5"/>
          <a:stretch>
            <a:fillRect/>
          </a:stretch>
        </p:blipFill>
        <p:spPr>
          <a:xfrm>
            <a:off x="7051243" y="1262679"/>
            <a:ext cx="3650171" cy="5332673"/>
          </a:xfrm>
          <a:prstGeom prst="rect">
            <a:avLst/>
          </a:prstGeom>
        </p:spPr>
      </p:pic>
      <p:sp>
        <p:nvSpPr>
          <p:cNvPr id="9" name="TextBox 8">
            <a:extLst>
              <a:ext uri="{FF2B5EF4-FFF2-40B4-BE49-F238E27FC236}">
                <a16:creationId xmlns:a16="http://schemas.microsoft.com/office/drawing/2014/main" id="{F8D1D791-8BC7-7F11-2EF2-9FF9152BD2D0}"/>
              </a:ext>
            </a:extLst>
          </p:cNvPr>
          <p:cNvSpPr txBox="1"/>
          <p:nvPr/>
        </p:nvSpPr>
        <p:spPr>
          <a:xfrm>
            <a:off x="7051243" y="6639256"/>
            <a:ext cx="3450409" cy="246221"/>
          </a:xfrm>
          <a:prstGeom prst="rect">
            <a:avLst/>
          </a:prstGeom>
          <a:noFill/>
        </p:spPr>
        <p:txBody>
          <a:bodyPr wrap="square">
            <a:spAutoFit/>
          </a:bodyPr>
          <a:lstStyle/>
          <a:p>
            <a:r>
              <a:rPr lang="en-US" sz="1000" b="0" i="0" u="none" strike="noStrike" baseline="0" dirty="0">
                <a:solidFill>
                  <a:schemeClr val="tx2">
                    <a:lumMod val="50000"/>
                    <a:lumOff val="50000"/>
                  </a:schemeClr>
                </a:solidFill>
                <a:latin typeface="Arial" panose="020B0604020202020204" pitchFamily="34" charset="0"/>
                <a:cs typeface="Arial" panose="020B0604020202020204" pitchFamily="34" charset="0"/>
              </a:rPr>
              <a:t>© Real Deal Photo/Shutterstock</a:t>
            </a:r>
            <a:endParaRPr lang="en-US" sz="1000" dirty="0">
              <a:solidFill>
                <a:schemeClr val="tx2">
                  <a:lumMod val="50000"/>
                  <a:lumOff val="50000"/>
                </a:schemeClr>
              </a:solidFill>
              <a:latin typeface="Arial" panose="020B0604020202020204" pitchFamily="34" charset="0"/>
              <a:cs typeface="Arial" panose="020B0604020202020204" pitchFamily="34" charset="0"/>
            </a:endParaRPr>
          </a:p>
        </p:txBody>
      </p:sp>
      <p:pic>
        <p:nvPicPr>
          <p:cNvPr id="4" name="JBECSI26Slide16.wav">
            <a:hlinkClick r:id="" action="ppaction://media"/>
            <a:extLst>
              <a:ext uri="{FF2B5EF4-FFF2-40B4-BE49-F238E27FC236}">
                <a16:creationId xmlns:a16="http://schemas.microsoft.com/office/drawing/2014/main" id="{066634AF-910D-B90D-3CB3-1130EBA14FD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8900" y="5949566"/>
            <a:ext cx="812800" cy="812800"/>
          </a:xfrm>
          <a:prstGeom prst="rect">
            <a:avLst/>
          </a:prstGeom>
        </p:spPr>
      </p:pic>
    </p:spTree>
    <p:extLst>
      <p:ext uri="{BB962C8B-B14F-4D97-AF65-F5344CB8AC3E}">
        <p14:creationId xmlns:p14="http://schemas.microsoft.com/office/powerpoint/2010/main" val="746335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4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9BC0B-2396-C260-7BAC-9453F2033ECF}"/>
              </a:ext>
            </a:extLst>
          </p:cNvPr>
          <p:cNvSpPr>
            <a:spLocks noGrp="1"/>
          </p:cNvSpPr>
          <p:nvPr>
            <p:ph type="title"/>
          </p:nvPr>
        </p:nvSpPr>
        <p:spPr/>
        <p:txBody>
          <a:bodyPr/>
          <a:lstStyle/>
          <a:p>
            <a:r>
              <a:rPr lang="en-US" dirty="0" err="1"/>
              <a:t>CoSTR</a:t>
            </a:r>
            <a:r>
              <a:rPr lang="en-US" dirty="0"/>
              <a:t> Updates: Education</a:t>
            </a:r>
          </a:p>
        </p:txBody>
      </p:sp>
      <p:sp>
        <p:nvSpPr>
          <p:cNvPr id="7" name="Content Placeholder 6">
            <a:extLst>
              <a:ext uri="{FF2B5EF4-FFF2-40B4-BE49-F238E27FC236}">
                <a16:creationId xmlns:a16="http://schemas.microsoft.com/office/drawing/2014/main" id="{8A03A9A9-756B-5096-D761-15D898A38FED}"/>
              </a:ext>
            </a:extLst>
          </p:cNvPr>
          <p:cNvSpPr>
            <a:spLocks noGrp="1"/>
          </p:cNvSpPr>
          <p:nvPr>
            <p:ph idx="10"/>
          </p:nvPr>
        </p:nvSpPr>
        <p:spPr/>
        <p:txBody>
          <a:bodyPr/>
          <a:lstStyle/>
          <a:p>
            <a:r>
              <a:rPr lang="en-US" dirty="0"/>
              <a:t>CPR education tailored for specific populations</a:t>
            </a:r>
          </a:p>
          <a:p>
            <a:pPr lvl="1"/>
            <a:r>
              <a:rPr lang="en-US" dirty="0"/>
              <a:t>Encourage development of tailored BLS courses for specific populations based on specific needs and educational approach </a:t>
            </a:r>
          </a:p>
        </p:txBody>
      </p:sp>
      <p:pic>
        <p:nvPicPr>
          <p:cNvPr id="3" name="JBECSI26Slide17.wav">
            <a:hlinkClick r:id="" action="ppaction://media"/>
            <a:extLst>
              <a:ext uri="{FF2B5EF4-FFF2-40B4-BE49-F238E27FC236}">
                <a16:creationId xmlns:a16="http://schemas.microsoft.com/office/drawing/2014/main" id="{DFA83DA9-1547-51BD-75A1-9C57283E86B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45200"/>
            <a:ext cx="812800" cy="812800"/>
          </a:xfrm>
          <a:prstGeom prst="rect">
            <a:avLst/>
          </a:prstGeom>
        </p:spPr>
      </p:pic>
    </p:spTree>
    <p:extLst>
      <p:ext uri="{BB962C8B-B14F-4D97-AF65-F5344CB8AC3E}">
        <p14:creationId xmlns:p14="http://schemas.microsoft.com/office/powerpoint/2010/main" val="42306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69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00402-9BC5-4951-AD3D-5800CC1CD31B}"/>
              </a:ext>
            </a:extLst>
          </p:cNvPr>
          <p:cNvSpPr>
            <a:spLocks noGrp="1"/>
          </p:cNvSpPr>
          <p:nvPr>
            <p:ph type="title"/>
          </p:nvPr>
        </p:nvSpPr>
        <p:spPr/>
        <p:txBody>
          <a:bodyPr/>
          <a:lstStyle/>
          <a:p>
            <a:r>
              <a:rPr lang="en-US" dirty="0" err="1"/>
              <a:t>CoSTR</a:t>
            </a:r>
            <a:r>
              <a:rPr lang="en-US" dirty="0"/>
              <a:t> Updates: Education</a:t>
            </a:r>
          </a:p>
        </p:txBody>
      </p:sp>
      <p:sp>
        <p:nvSpPr>
          <p:cNvPr id="3" name="Content Placeholder 2">
            <a:extLst>
              <a:ext uri="{FF2B5EF4-FFF2-40B4-BE49-F238E27FC236}">
                <a16:creationId xmlns:a16="http://schemas.microsoft.com/office/drawing/2014/main" id="{B2CA0436-AC00-3052-122B-B2D819BE9238}"/>
              </a:ext>
            </a:extLst>
          </p:cNvPr>
          <p:cNvSpPr>
            <a:spLocks noGrp="1"/>
          </p:cNvSpPr>
          <p:nvPr>
            <p:ph sz="half" idx="1"/>
          </p:nvPr>
        </p:nvSpPr>
        <p:spPr>
          <a:xfrm>
            <a:off x="495300" y="1461052"/>
            <a:ext cx="5204042" cy="4729436"/>
          </a:xfrm>
        </p:spPr>
        <p:txBody>
          <a:bodyPr/>
          <a:lstStyle/>
          <a:p>
            <a:r>
              <a:rPr lang="en-US" dirty="0"/>
              <a:t>Willingness to provide CPR/AED</a:t>
            </a:r>
          </a:p>
          <a:p>
            <a:pPr lvl="1"/>
            <a:r>
              <a:rPr lang="en-US" dirty="0"/>
              <a:t>Encourage providing easy access to BLS courses, raising awareness about cardiac arrest and its treatment, and utilizing training, public outreach, and social media to increase laypersons’ willingness to perform CPR</a:t>
            </a:r>
          </a:p>
        </p:txBody>
      </p:sp>
      <p:sp>
        <p:nvSpPr>
          <p:cNvPr id="7" name="TextBox 6">
            <a:extLst>
              <a:ext uri="{FF2B5EF4-FFF2-40B4-BE49-F238E27FC236}">
                <a16:creationId xmlns:a16="http://schemas.microsoft.com/office/drawing/2014/main" id="{AFF0D691-5838-6A0C-19C1-92CD23CB1EA8}"/>
              </a:ext>
            </a:extLst>
          </p:cNvPr>
          <p:cNvSpPr txBox="1"/>
          <p:nvPr/>
        </p:nvSpPr>
        <p:spPr>
          <a:xfrm>
            <a:off x="5849018" y="5019445"/>
            <a:ext cx="3450409" cy="246221"/>
          </a:xfrm>
          <a:prstGeom prst="rect">
            <a:avLst/>
          </a:prstGeom>
          <a:noFill/>
        </p:spPr>
        <p:txBody>
          <a:bodyPr wrap="square">
            <a:spAutoFit/>
          </a:bodyPr>
          <a:lstStyle/>
          <a:p>
            <a:r>
              <a:rPr lang="en-US" sz="1000" b="0" i="0" u="none" strike="noStrike" baseline="0" dirty="0">
                <a:solidFill>
                  <a:schemeClr val="tx2">
                    <a:lumMod val="50000"/>
                    <a:lumOff val="50000"/>
                  </a:schemeClr>
                </a:solidFill>
                <a:latin typeface="Arial" panose="020B0604020202020204" pitchFamily="34" charset="0"/>
                <a:cs typeface="Arial" panose="020B0604020202020204" pitchFamily="34" charset="0"/>
              </a:rPr>
              <a:t>© Shutterstock/PeopleImages.com - Yuri A</a:t>
            </a:r>
          </a:p>
        </p:txBody>
      </p:sp>
      <p:pic>
        <p:nvPicPr>
          <p:cNvPr id="6" name="Picture 5" descr="An instructor kneeling on the ground and explaining a skill in front of a CPR training manikin with adult students gathered around.">
            <a:extLst>
              <a:ext uri="{FF2B5EF4-FFF2-40B4-BE49-F238E27FC236}">
                <a16:creationId xmlns:a16="http://schemas.microsoft.com/office/drawing/2014/main" id="{A8365744-4248-68EB-49A5-D1C691CEFEA7}"/>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5849018" y="1838555"/>
            <a:ext cx="5960415" cy="3180890"/>
          </a:xfrm>
          <a:prstGeom prst="rect">
            <a:avLst/>
          </a:prstGeom>
        </p:spPr>
      </p:pic>
      <p:pic>
        <p:nvPicPr>
          <p:cNvPr id="4" name="JBECSI26Slide18.wav">
            <a:hlinkClick r:id="" action="ppaction://media"/>
            <a:extLst>
              <a:ext uri="{FF2B5EF4-FFF2-40B4-BE49-F238E27FC236}">
                <a16:creationId xmlns:a16="http://schemas.microsoft.com/office/drawing/2014/main" id="{DB2678C2-6A3C-B443-7F7B-DB62E15A7B4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90300" y="5949567"/>
            <a:ext cx="812800" cy="812800"/>
          </a:xfrm>
          <a:prstGeom prst="rect">
            <a:avLst/>
          </a:prstGeom>
        </p:spPr>
      </p:pic>
    </p:spTree>
    <p:extLst>
      <p:ext uri="{BB962C8B-B14F-4D97-AF65-F5344CB8AC3E}">
        <p14:creationId xmlns:p14="http://schemas.microsoft.com/office/powerpoint/2010/main" val="90139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7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E7F65-3767-24EA-01AE-523E264CAE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E1F33D-420A-42F1-6573-02F408F76CB7}"/>
              </a:ext>
            </a:extLst>
          </p:cNvPr>
          <p:cNvSpPr>
            <a:spLocks noGrp="1"/>
          </p:cNvSpPr>
          <p:nvPr>
            <p:ph type="title"/>
          </p:nvPr>
        </p:nvSpPr>
        <p:spPr/>
        <p:txBody>
          <a:bodyPr/>
          <a:lstStyle/>
          <a:p>
            <a:r>
              <a:rPr lang="en-US" dirty="0" err="1"/>
              <a:t>CoSTR</a:t>
            </a:r>
            <a:r>
              <a:rPr lang="en-US" dirty="0"/>
              <a:t> Updates: Education</a:t>
            </a:r>
          </a:p>
        </p:txBody>
      </p:sp>
      <p:sp>
        <p:nvSpPr>
          <p:cNvPr id="3" name="Content Placeholder 2">
            <a:extLst>
              <a:ext uri="{FF2B5EF4-FFF2-40B4-BE49-F238E27FC236}">
                <a16:creationId xmlns:a16="http://schemas.microsoft.com/office/drawing/2014/main" id="{B4C1E400-5997-032A-B26D-D0AF5FA64862}"/>
              </a:ext>
            </a:extLst>
          </p:cNvPr>
          <p:cNvSpPr>
            <a:spLocks noGrp="1"/>
          </p:cNvSpPr>
          <p:nvPr>
            <p:ph idx="10"/>
          </p:nvPr>
        </p:nvSpPr>
        <p:spPr/>
        <p:txBody>
          <a:bodyPr/>
          <a:lstStyle/>
          <a:p>
            <a:r>
              <a:rPr lang="en-US" dirty="0"/>
              <a:t>CPR feedback device use</a:t>
            </a:r>
          </a:p>
          <a:p>
            <a:pPr lvl="1"/>
            <a:r>
              <a:rPr lang="en-US" dirty="0"/>
              <a:t>Recommend use of CPR feedback devices during resuscitation training for health care professionals and laypersons</a:t>
            </a:r>
          </a:p>
        </p:txBody>
      </p:sp>
      <p:pic>
        <p:nvPicPr>
          <p:cNvPr id="4" name="JBECSI26Slide19.wav">
            <a:hlinkClick r:id="" action="ppaction://media"/>
            <a:extLst>
              <a:ext uri="{FF2B5EF4-FFF2-40B4-BE49-F238E27FC236}">
                <a16:creationId xmlns:a16="http://schemas.microsoft.com/office/drawing/2014/main" id="{FF3F15FE-EB68-321D-A897-C11EE6BC63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45200"/>
            <a:ext cx="812800" cy="812800"/>
          </a:xfrm>
          <a:prstGeom prst="rect">
            <a:avLst/>
          </a:prstGeom>
        </p:spPr>
      </p:pic>
    </p:spTree>
    <p:extLst>
      <p:ext uri="{BB962C8B-B14F-4D97-AF65-F5344CB8AC3E}">
        <p14:creationId xmlns:p14="http://schemas.microsoft.com/office/powerpoint/2010/main" val="2088318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95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C2B75-97FF-E579-790D-26507D8308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B20368-325D-0631-8071-D80797F35310}"/>
              </a:ext>
            </a:extLst>
          </p:cNvPr>
          <p:cNvSpPr>
            <a:spLocks noGrp="1"/>
          </p:cNvSpPr>
          <p:nvPr>
            <p:ph type="title"/>
          </p:nvPr>
        </p:nvSpPr>
        <p:spPr/>
        <p:txBody>
          <a:bodyPr/>
          <a:lstStyle/>
          <a:p>
            <a:r>
              <a:rPr lang="en-US" dirty="0" err="1"/>
              <a:t>CoSTR</a:t>
            </a:r>
            <a:r>
              <a:rPr lang="en-US" dirty="0"/>
              <a:t> Updates: Education</a:t>
            </a:r>
          </a:p>
        </p:txBody>
      </p:sp>
      <p:sp>
        <p:nvSpPr>
          <p:cNvPr id="3" name="Content Placeholder 2">
            <a:extLst>
              <a:ext uri="{FF2B5EF4-FFF2-40B4-BE49-F238E27FC236}">
                <a16:creationId xmlns:a16="http://schemas.microsoft.com/office/drawing/2014/main" id="{448A375B-74ED-D529-3A3A-72C6AD6E0A3F}"/>
              </a:ext>
            </a:extLst>
          </p:cNvPr>
          <p:cNvSpPr>
            <a:spLocks noGrp="1"/>
          </p:cNvSpPr>
          <p:nvPr>
            <p:ph idx="10"/>
          </p:nvPr>
        </p:nvSpPr>
        <p:spPr/>
        <p:txBody>
          <a:bodyPr/>
          <a:lstStyle/>
          <a:p>
            <a:r>
              <a:rPr lang="en-US" dirty="0"/>
              <a:t>Manikin fidelity </a:t>
            </a:r>
          </a:p>
          <a:p>
            <a:pPr lvl="1"/>
            <a:r>
              <a:rPr lang="en-US" dirty="0"/>
              <a:t>Suggest using high-fidelity manikins when the infrastructure and resources support them</a:t>
            </a:r>
          </a:p>
        </p:txBody>
      </p:sp>
      <p:pic>
        <p:nvPicPr>
          <p:cNvPr id="4" name="JBECSI26Slide20.wav">
            <a:hlinkClick r:id="" action="ppaction://media"/>
            <a:extLst>
              <a:ext uri="{FF2B5EF4-FFF2-40B4-BE49-F238E27FC236}">
                <a16:creationId xmlns:a16="http://schemas.microsoft.com/office/drawing/2014/main" id="{A89A1715-F875-AE6D-0651-3B20ED63807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45200"/>
            <a:ext cx="812800" cy="812800"/>
          </a:xfrm>
          <a:prstGeom prst="rect">
            <a:avLst/>
          </a:prstGeom>
        </p:spPr>
      </p:pic>
    </p:spTree>
    <p:extLst>
      <p:ext uri="{BB962C8B-B14F-4D97-AF65-F5344CB8AC3E}">
        <p14:creationId xmlns:p14="http://schemas.microsoft.com/office/powerpoint/2010/main" val="790498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12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1197F-D131-DD59-9BD6-2E6CAC86EB70}"/>
              </a:ext>
            </a:extLst>
          </p:cNvPr>
          <p:cNvSpPr>
            <a:spLocks noGrp="1"/>
          </p:cNvSpPr>
          <p:nvPr>
            <p:ph type="title"/>
          </p:nvPr>
        </p:nvSpPr>
        <p:spPr/>
        <p:txBody>
          <a:bodyPr/>
          <a:lstStyle/>
          <a:p>
            <a:r>
              <a:rPr lang="en-US" dirty="0"/>
              <a:t>ECC Guideline Updates</a:t>
            </a:r>
          </a:p>
        </p:txBody>
      </p:sp>
      <p:sp>
        <p:nvSpPr>
          <p:cNvPr id="3" name="Content Placeholder 2">
            <a:extLst>
              <a:ext uri="{FF2B5EF4-FFF2-40B4-BE49-F238E27FC236}">
                <a16:creationId xmlns:a16="http://schemas.microsoft.com/office/drawing/2014/main" id="{BB76B91F-F300-8E5E-69FB-4E050ADB9B11}"/>
              </a:ext>
            </a:extLst>
          </p:cNvPr>
          <p:cNvSpPr>
            <a:spLocks noGrp="1"/>
          </p:cNvSpPr>
          <p:nvPr>
            <p:ph idx="10"/>
          </p:nvPr>
        </p:nvSpPr>
        <p:spPr/>
        <p:txBody>
          <a:bodyPr/>
          <a:lstStyle/>
          <a:p>
            <a:r>
              <a:rPr lang="en-US" dirty="0"/>
              <a:t>Chain of survival </a:t>
            </a:r>
          </a:p>
          <a:p>
            <a:pPr lvl="1"/>
            <a:r>
              <a:rPr lang="en-US" dirty="0"/>
              <a:t>Consolidated into a single, six-link chain</a:t>
            </a:r>
          </a:p>
        </p:txBody>
      </p:sp>
      <p:sp>
        <p:nvSpPr>
          <p:cNvPr id="4" name="Flowchart: Terminator 3" descr="The first link in the adult out-of-hospital cardiac arrest chain of survival: Activation of emergency response.">
            <a:extLst>
              <a:ext uri="{FF2B5EF4-FFF2-40B4-BE49-F238E27FC236}">
                <a16:creationId xmlns:a16="http://schemas.microsoft.com/office/drawing/2014/main" id="{4748FD3F-209A-4D88-BF9D-4825699A7330}"/>
              </a:ext>
            </a:extLst>
          </p:cNvPr>
          <p:cNvSpPr/>
          <p:nvPr/>
        </p:nvSpPr>
        <p:spPr>
          <a:xfrm>
            <a:off x="228597" y="3228686"/>
            <a:ext cx="1955801" cy="1250185"/>
          </a:xfrm>
          <a:prstGeom prst="flowChartTerminator">
            <a:avLst/>
          </a:prstGeom>
          <a:ln>
            <a:solidFill>
              <a:srgbClr val="432B6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solidFill>
                  <a:schemeClr val="tx2">
                    <a:lumMod val="85000"/>
                    <a:lumOff val="15000"/>
                  </a:schemeClr>
                </a:solidFill>
                <a:latin typeface="Arial" panose="020B0604020202020204" pitchFamily="34" charset="0"/>
                <a:cs typeface="Arial" panose="020B0604020202020204" pitchFamily="34" charset="0"/>
              </a:rPr>
              <a:t>Recognition and emergency activation</a:t>
            </a:r>
          </a:p>
        </p:txBody>
      </p:sp>
      <p:sp>
        <p:nvSpPr>
          <p:cNvPr id="5" name="Flowchart: Terminator 4" descr="The second link in the adult out-of-hospital cardiac arrest chain of survival: High-quality CPR.">
            <a:extLst>
              <a:ext uri="{FF2B5EF4-FFF2-40B4-BE49-F238E27FC236}">
                <a16:creationId xmlns:a16="http://schemas.microsoft.com/office/drawing/2014/main" id="{EB3E3796-990A-DA3B-74E5-A443CA73F214}"/>
              </a:ext>
            </a:extLst>
          </p:cNvPr>
          <p:cNvSpPr/>
          <p:nvPr/>
        </p:nvSpPr>
        <p:spPr>
          <a:xfrm>
            <a:off x="2184398" y="3228686"/>
            <a:ext cx="1955801" cy="1250185"/>
          </a:xfrm>
          <a:prstGeom prst="flowChartTerminator">
            <a:avLst/>
          </a:prstGeom>
          <a:ln>
            <a:solidFill>
              <a:srgbClr val="432B6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solidFill>
                  <a:schemeClr val="tx2">
                    <a:lumMod val="85000"/>
                    <a:lumOff val="15000"/>
                  </a:schemeClr>
                </a:solidFill>
                <a:latin typeface="Arial" panose="020B0604020202020204" pitchFamily="34" charset="0"/>
                <a:cs typeface="Arial" panose="020B0604020202020204" pitchFamily="34" charset="0"/>
              </a:rPr>
              <a:t>High-quality CPR</a:t>
            </a:r>
          </a:p>
        </p:txBody>
      </p:sp>
      <p:sp>
        <p:nvSpPr>
          <p:cNvPr id="6" name="Flowchart: Terminator 5" descr="The third link in the adult out-of-hospital cardiac arrest chain of survival: Defibrillation.">
            <a:extLst>
              <a:ext uri="{FF2B5EF4-FFF2-40B4-BE49-F238E27FC236}">
                <a16:creationId xmlns:a16="http://schemas.microsoft.com/office/drawing/2014/main" id="{14E8848D-552E-D579-E185-AD0884FD8E00}"/>
              </a:ext>
            </a:extLst>
          </p:cNvPr>
          <p:cNvSpPr/>
          <p:nvPr/>
        </p:nvSpPr>
        <p:spPr>
          <a:xfrm>
            <a:off x="4140199" y="3228686"/>
            <a:ext cx="1955801" cy="1250185"/>
          </a:xfrm>
          <a:prstGeom prst="flowChartTerminator">
            <a:avLst/>
          </a:prstGeom>
          <a:ln>
            <a:solidFill>
              <a:srgbClr val="432B6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solidFill>
                  <a:schemeClr val="tx2">
                    <a:lumMod val="85000"/>
                    <a:lumOff val="15000"/>
                  </a:schemeClr>
                </a:solidFill>
                <a:latin typeface="Arial" panose="020B0604020202020204" pitchFamily="34" charset="0"/>
                <a:cs typeface="Arial" panose="020B0604020202020204" pitchFamily="34" charset="0"/>
              </a:rPr>
              <a:t>Defibrillation</a:t>
            </a:r>
          </a:p>
        </p:txBody>
      </p:sp>
      <p:sp>
        <p:nvSpPr>
          <p:cNvPr id="7" name="Flowchart: Terminator 6" descr="The fourth link in the adult out-of-hospital cardiac arrest chain of survival: Advanced resuscitation.">
            <a:extLst>
              <a:ext uri="{FF2B5EF4-FFF2-40B4-BE49-F238E27FC236}">
                <a16:creationId xmlns:a16="http://schemas.microsoft.com/office/drawing/2014/main" id="{2749CE29-E75A-9E55-51E6-788DC2541BD5}"/>
              </a:ext>
            </a:extLst>
          </p:cNvPr>
          <p:cNvSpPr/>
          <p:nvPr/>
        </p:nvSpPr>
        <p:spPr>
          <a:xfrm>
            <a:off x="6100232" y="3228686"/>
            <a:ext cx="1955801" cy="1250185"/>
          </a:xfrm>
          <a:prstGeom prst="flowChartTerminator">
            <a:avLst/>
          </a:prstGeom>
          <a:ln>
            <a:solidFill>
              <a:srgbClr val="432B6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solidFill>
                  <a:schemeClr val="tx2">
                    <a:lumMod val="85000"/>
                    <a:lumOff val="15000"/>
                  </a:schemeClr>
                </a:solidFill>
                <a:latin typeface="Arial" panose="020B0604020202020204" pitchFamily="34" charset="0"/>
                <a:cs typeface="Arial" panose="020B0604020202020204" pitchFamily="34" charset="0"/>
              </a:rPr>
              <a:t>Advanced resuscitation</a:t>
            </a:r>
          </a:p>
        </p:txBody>
      </p:sp>
      <p:sp>
        <p:nvSpPr>
          <p:cNvPr id="8" name="Flowchart: Terminator 7" descr="The fifth link in the adult out-of-hospital cardiac arrest chain of survival: Post-cardiac arrest care.">
            <a:extLst>
              <a:ext uri="{FF2B5EF4-FFF2-40B4-BE49-F238E27FC236}">
                <a16:creationId xmlns:a16="http://schemas.microsoft.com/office/drawing/2014/main" id="{0D8A2889-1AB6-9CBD-CE20-A42742D6187F}"/>
              </a:ext>
            </a:extLst>
          </p:cNvPr>
          <p:cNvSpPr/>
          <p:nvPr/>
        </p:nvSpPr>
        <p:spPr>
          <a:xfrm>
            <a:off x="8060265" y="3228686"/>
            <a:ext cx="1955801" cy="1250185"/>
          </a:xfrm>
          <a:prstGeom prst="flowChartTerminator">
            <a:avLst/>
          </a:prstGeom>
          <a:ln>
            <a:solidFill>
              <a:srgbClr val="432B6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solidFill>
                  <a:schemeClr val="tx2">
                    <a:lumMod val="85000"/>
                    <a:lumOff val="15000"/>
                  </a:schemeClr>
                </a:solidFill>
                <a:latin typeface="Arial" panose="020B0604020202020204" pitchFamily="34" charset="0"/>
                <a:cs typeface="Arial" panose="020B0604020202020204" pitchFamily="34" charset="0"/>
              </a:rPr>
              <a:t>Post-cardiac arrest care</a:t>
            </a:r>
          </a:p>
        </p:txBody>
      </p:sp>
      <p:sp>
        <p:nvSpPr>
          <p:cNvPr id="9" name="Flowchart: Terminator 8" descr="The sixth link in the adult out-of-hospital cardiac arrest chain of survival: Recovery.">
            <a:extLst>
              <a:ext uri="{FF2B5EF4-FFF2-40B4-BE49-F238E27FC236}">
                <a16:creationId xmlns:a16="http://schemas.microsoft.com/office/drawing/2014/main" id="{903A6826-316B-0B3C-4A30-17CAF139E281}"/>
              </a:ext>
            </a:extLst>
          </p:cNvPr>
          <p:cNvSpPr/>
          <p:nvPr/>
        </p:nvSpPr>
        <p:spPr>
          <a:xfrm>
            <a:off x="10016066" y="3228686"/>
            <a:ext cx="1955801" cy="1250185"/>
          </a:xfrm>
          <a:prstGeom prst="flowChartTerminator">
            <a:avLst/>
          </a:prstGeom>
          <a:ln>
            <a:solidFill>
              <a:srgbClr val="432B6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solidFill>
                  <a:schemeClr val="tx2">
                    <a:lumMod val="85000"/>
                    <a:lumOff val="15000"/>
                  </a:schemeClr>
                </a:solidFill>
                <a:latin typeface="Arial" panose="020B0604020202020204" pitchFamily="34" charset="0"/>
                <a:cs typeface="Arial" panose="020B0604020202020204" pitchFamily="34" charset="0"/>
              </a:rPr>
              <a:t>Recovery and survivorship</a:t>
            </a:r>
          </a:p>
        </p:txBody>
      </p:sp>
      <p:pic>
        <p:nvPicPr>
          <p:cNvPr id="10" name="JBECSI26Slide21.wav">
            <a:hlinkClick r:id="" action="ppaction://media"/>
            <a:extLst>
              <a:ext uri="{FF2B5EF4-FFF2-40B4-BE49-F238E27FC236}">
                <a16:creationId xmlns:a16="http://schemas.microsoft.com/office/drawing/2014/main" id="{C88328FA-19AE-C1A6-852C-AC692948711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45200"/>
            <a:ext cx="812800" cy="812800"/>
          </a:xfrm>
          <a:prstGeom prst="rect">
            <a:avLst/>
          </a:prstGeom>
        </p:spPr>
      </p:pic>
    </p:spTree>
    <p:extLst>
      <p:ext uri="{BB962C8B-B14F-4D97-AF65-F5344CB8AC3E}">
        <p14:creationId xmlns:p14="http://schemas.microsoft.com/office/powerpoint/2010/main" val="428793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75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8EE39-5FC6-AC9D-3284-973A480EE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23188F-B18D-FB4B-578F-DC476A26158D}"/>
              </a:ext>
            </a:extLst>
          </p:cNvPr>
          <p:cNvSpPr>
            <a:spLocks noGrp="1"/>
          </p:cNvSpPr>
          <p:nvPr>
            <p:ph type="title"/>
          </p:nvPr>
        </p:nvSpPr>
        <p:spPr/>
        <p:txBody>
          <a:bodyPr/>
          <a:lstStyle/>
          <a:p>
            <a:r>
              <a:rPr lang="en-US" dirty="0"/>
              <a:t>ECC Guideline Updates</a:t>
            </a:r>
          </a:p>
        </p:txBody>
      </p:sp>
      <p:sp>
        <p:nvSpPr>
          <p:cNvPr id="3" name="Content Placeholder 2">
            <a:extLst>
              <a:ext uri="{FF2B5EF4-FFF2-40B4-BE49-F238E27FC236}">
                <a16:creationId xmlns:a16="http://schemas.microsoft.com/office/drawing/2014/main" id="{39645C16-98A6-2636-8CFF-7B4AF168DB76}"/>
              </a:ext>
            </a:extLst>
          </p:cNvPr>
          <p:cNvSpPr>
            <a:spLocks noGrp="1"/>
          </p:cNvSpPr>
          <p:nvPr>
            <p:ph idx="10"/>
          </p:nvPr>
        </p:nvSpPr>
        <p:spPr/>
        <p:txBody>
          <a:bodyPr/>
          <a:lstStyle/>
          <a:p>
            <a:r>
              <a:rPr lang="en-US" dirty="0"/>
              <a:t>Emphasis of breaths with chest compressions in children</a:t>
            </a:r>
          </a:p>
          <a:p>
            <a:pPr lvl="1"/>
            <a:r>
              <a:rPr lang="en-US" dirty="0"/>
              <a:t>Best outcomes are with conventional CPR (compressions and breaths)</a:t>
            </a:r>
          </a:p>
          <a:p>
            <a:pPr lvl="1"/>
            <a:r>
              <a:rPr lang="en-US" dirty="0"/>
              <a:t>Compression-only CPR is better than no CPR</a:t>
            </a:r>
          </a:p>
        </p:txBody>
      </p:sp>
      <p:pic>
        <p:nvPicPr>
          <p:cNvPr id="4" name="JBECSI26Slide22.wav">
            <a:hlinkClick r:id="" action="ppaction://media"/>
            <a:extLst>
              <a:ext uri="{FF2B5EF4-FFF2-40B4-BE49-F238E27FC236}">
                <a16:creationId xmlns:a16="http://schemas.microsoft.com/office/drawing/2014/main" id="{94EFE8DE-D7C7-7EC5-099B-3E1B884350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45200"/>
            <a:ext cx="812800" cy="812800"/>
          </a:xfrm>
          <a:prstGeom prst="rect">
            <a:avLst/>
          </a:prstGeom>
        </p:spPr>
      </p:pic>
    </p:spTree>
    <p:extLst>
      <p:ext uri="{BB962C8B-B14F-4D97-AF65-F5344CB8AC3E}">
        <p14:creationId xmlns:p14="http://schemas.microsoft.com/office/powerpoint/2010/main" val="3991677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7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041E6-E578-ED3D-E4F1-EC5762A45F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B82396-1800-18E0-A2E6-C2A6F26E16C3}"/>
              </a:ext>
            </a:extLst>
          </p:cNvPr>
          <p:cNvSpPr>
            <a:spLocks noGrp="1"/>
          </p:cNvSpPr>
          <p:nvPr>
            <p:ph type="title"/>
          </p:nvPr>
        </p:nvSpPr>
        <p:spPr/>
        <p:txBody>
          <a:bodyPr/>
          <a:lstStyle/>
          <a:p>
            <a:r>
              <a:rPr lang="en-US" dirty="0"/>
              <a:t>ECC Guideline Updates</a:t>
            </a:r>
          </a:p>
        </p:txBody>
      </p:sp>
      <p:sp>
        <p:nvSpPr>
          <p:cNvPr id="3" name="Content Placeholder 2">
            <a:extLst>
              <a:ext uri="{FF2B5EF4-FFF2-40B4-BE49-F238E27FC236}">
                <a16:creationId xmlns:a16="http://schemas.microsoft.com/office/drawing/2014/main" id="{9C260F77-6D52-E688-3712-B788AD863D74}"/>
              </a:ext>
            </a:extLst>
          </p:cNvPr>
          <p:cNvSpPr>
            <a:spLocks noGrp="1"/>
          </p:cNvSpPr>
          <p:nvPr>
            <p:ph idx="10"/>
          </p:nvPr>
        </p:nvSpPr>
        <p:spPr/>
        <p:txBody>
          <a:bodyPr/>
          <a:lstStyle/>
          <a:p>
            <a:r>
              <a:rPr lang="en-US" dirty="0"/>
              <a:t>Chest compressions in infant CPR and airway obstruction</a:t>
            </a:r>
          </a:p>
          <a:p>
            <a:pPr lvl="1"/>
            <a:r>
              <a:rPr lang="en-US" dirty="0"/>
              <a:t>Elimination of two-finger technique; replaced with heel-of-one-hand technique</a:t>
            </a:r>
          </a:p>
        </p:txBody>
      </p:sp>
      <p:pic>
        <p:nvPicPr>
          <p:cNvPr id="6" name="Picture 5">
            <a:extLst>
              <a:ext uri="{FF2B5EF4-FFF2-40B4-BE49-F238E27FC236}">
                <a16:creationId xmlns:a16="http://schemas.microsoft.com/office/drawing/2014/main" id="{855C1941-F62C-63F7-5824-B16914874E1B}"/>
              </a:ext>
            </a:extLst>
          </p:cNvPr>
          <p:cNvPicPr>
            <a:picLocks noChangeAspect="1"/>
          </p:cNvPicPr>
          <p:nvPr/>
        </p:nvPicPr>
        <p:blipFill>
          <a:blip r:embed="rId5"/>
          <a:stretch>
            <a:fillRect/>
          </a:stretch>
        </p:blipFill>
        <p:spPr>
          <a:xfrm>
            <a:off x="3279782" y="2643924"/>
            <a:ext cx="5581636" cy="4118443"/>
          </a:xfrm>
          <a:prstGeom prst="rect">
            <a:avLst/>
          </a:prstGeom>
        </p:spPr>
      </p:pic>
      <p:sp>
        <p:nvSpPr>
          <p:cNvPr id="7" name="TextBox 6">
            <a:extLst>
              <a:ext uri="{FF2B5EF4-FFF2-40B4-BE49-F238E27FC236}">
                <a16:creationId xmlns:a16="http://schemas.microsoft.com/office/drawing/2014/main" id="{FFD150F6-75AB-3718-4213-F1A10139D82D}"/>
              </a:ext>
            </a:extLst>
          </p:cNvPr>
          <p:cNvSpPr txBox="1"/>
          <p:nvPr/>
        </p:nvSpPr>
        <p:spPr>
          <a:xfrm>
            <a:off x="1606500" y="6530001"/>
            <a:ext cx="2014075" cy="246221"/>
          </a:xfrm>
          <a:prstGeom prst="rect">
            <a:avLst/>
          </a:prstGeom>
          <a:noFill/>
        </p:spPr>
        <p:txBody>
          <a:bodyPr wrap="square">
            <a:spAutoFit/>
          </a:bodyPr>
          <a:lstStyle/>
          <a:p>
            <a:r>
              <a:rPr lang="en-US" sz="1000" b="0" i="0" u="none" strike="noStrike" baseline="0" dirty="0">
                <a:solidFill>
                  <a:schemeClr val="tx2">
                    <a:lumMod val="50000"/>
                    <a:lumOff val="50000"/>
                  </a:schemeClr>
                </a:solidFill>
                <a:latin typeface="Arial" panose="020B0604020202020204" pitchFamily="34" charset="0"/>
                <a:cs typeface="Arial" panose="020B0604020202020204" pitchFamily="34" charset="0"/>
              </a:rPr>
              <a:t>© Jones &amp; Bartlett Learning</a:t>
            </a:r>
            <a:endParaRPr lang="en-US" sz="1000" dirty="0">
              <a:solidFill>
                <a:schemeClr val="tx2">
                  <a:lumMod val="50000"/>
                  <a:lumOff val="50000"/>
                </a:schemeClr>
              </a:solidFill>
              <a:latin typeface="Arial" panose="020B0604020202020204" pitchFamily="34" charset="0"/>
              <a:cs typeface="Arial" panose="020B0604020202020204" pitchFamily="34" charset="0"/>
            </a:endParaRPr>
          </a:p>
        </p:txBody>
      </p:sp>
      <p:pic>
        <p:nvPicPr>
          <p:cNvPr id="4" name="JBECSI26Slide23.wav">
            <a:hlinkClick r:id="" action="ppaction://media"/>
            <a:extLst>
              <a:ext uri="{FF2B5EF4-FFF2-40B4-BE49-F238E27FC236}">
                <a16:creationId xmlns:a16="http://schemas.microsoft.com/office/drawing/2014/main" id="{6AC24736-29FE-637F-1385-82EC046CC2F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19100" y="5963422"/>
            <a:ext cx="812800" cy="812800"/>
          </a:xfrm>
          <a:prstGeom prst="rect">
            <a:avLst/>
          </a:prstGeom>
        </p:spPr>
      </p:pic>
    </p:spTree>
    <p:extLst>
      <p:ext uri="{BB962C8B-B14F-4D97-AF65-F5344CB8AC3E}">
        <p14:creationId xmlns:p14="http://schemas.microsoft.com/office/powerpoint/2010/main" val="359999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62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18BCD-2859-89F8-6AB9-A506E1C327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5AEDC4-8FC1-6770-EADC-D57793DAA36B}"/>
              </a:ext>
            </a:extLst>
          </p:cNvPr>
          <p:cNvSpPr>
            <a:spLocks noGrp="1"/>
          </p:cNvSpPr>
          <p:nvPr>
            <p:ph type="title"/>
          </p:nvPr>
        </p:nvSpPr>
        <p:spPr/>
        <p:txBody>
          <a:bodyPr/>
          <a:lstStyle/>
          <a:p>
            <a:r>
              <a:rPr lang="en-US" dirty="0"/>
              <a:t>ECC Guideline Updates</a:t>
            </a:r>
          </a:p>
        </p:txBody>
      </p:sp>
      <p:sp>
        <p:nvSpPr>
          <p:cNvPr id="3" name="Content Placeholder 2">
            <a:extLst>
              <a:ext uri="{FF2B5EF4-FFF2-40B4-BE49-F238E27FC236}">
                <a16:creationId xmlns:a16="http://schemas.microsoft.com/office/drawing/2014/main" id="{3C7CD11E-8A51-1360-FD01-BECDCCFF9BFC}"/>
              </a:ext>
            </a:extLst>
          </p:cNvPr>
          <p:cNvSpPr>
            <a:spLocks noGrp="1"/>
          </p:cNvSpPr>
          <p:nvPr>
            <p:ph sz="half" idx="1"/>
          </p:nvPr>
        </p:nvSpPr>
        <p:spPr>
          <a:xfrm>
            <a:off x="495300" y="1461051"/>
            <a:ext cx="3700199" cy="5134301"/>
          </a:xfrm>
        </p:spPr>
        <p:txBody>
          <a:bodyPr/>
          <a:lstStyle/>
          <a:p>
            <a:r>
              <a:rPr lang="en-US" dirty="0"/>
              <a:t>Airway obstruction: Adults and children</a:t>
            </a:r>
          </a:p>
          <a:p>
            <a:pPr lvl="1"/>
            <a:r>
              <a:rPr lang="en-US" dirty="0"/>
              <a:t>Suggested management of severe airway obstruction in adults and children is cycles of five back blows, followed by five abdominal thrusts, repeated as necessary.</a:t>
            </a:r>
          </a:p>
        </p:txBody>
      </p:sp>
      <p:pic>
        <p:nvPicPr>
          <p:cNvPr id="6" name="Picture 5">
            <a:extLst>
              <a:ext uri="{FF2B5EF4-FFF2-40B4-BE49-F238E27FC236}">
                <a16:creationId xmlns:a16="http://schemas.microsoft.com/office/drawing/2014/main" id="{72ED957A-DD97-E899-034C-A2215031850D}"/>
              </a:ext>
            </a:extLst>
          </p:cNvPr>
          <p:cNvPicPr>
            <a:picLocks noChangeAspect="1"/>
          </p:cNvPicPr>
          <p:nvPr/>
        </p:nvPicPr>
        <p:blipFill>
          <a:blip r:embed="rId5"/>
          <a:stretch>
            <a:fillRect/>
          </a:stretch>
        </p:blipFill>
        <p:spPr>
          <a:xfrm>
            <a:off x="4112369" y="1258270"/>
            <a:ext cx="3791060" cy="4932218"/>
          </a:xfrm>
          <a:prstGeom prst="rect">
            <a:avLst/>
          </a:prstGeom>
        </p:spPr>
      </p:pic>
      <p:pic>
        <p:nvPicPr>
          <p:cNvPr id="8" name="Picture 7">
            <a:extLst>
              <a:ext uri="{FF2B5EF4-FFF2-40B4-BE49-F238E27FC236}">
                <a16:creationId xmlns:a16="http://schemas.microsoft.com/office/drawing/2014/main" id="{4FE9D71D-623A-96DB-0BE7-DDD7CF12D11D}"/>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a:xfrm>
            <a:off x="7629256" y="2522876"/>
            <a:ext cx="4136715" cy="4239491"/>
          </a:xfrm>
          <a:prstGeom prst="rect">
            <a:avLst/>
          </a:prstGeom>
        </p:spPr>
      </p:pic>
      <p:sp>
        <p:nvSpPr>
          <p:cNvPr id="12" name="TextBox 11">
            <a:extLst>
              <a:ext uri="{FF2B5EF4-FFF2-40B4-BE49-F238E27FC236}">
                <a16:creationId xmlns:a16="http://schemas.microsoft.com/office/drawing/2014/main" id="{BF3A6DF1-7D08-DDC7-FC8C-EDE18A574885}"/>
              </a:ext>
            </a:extLst>
          </p:cNvPr>
          <p:cNvSpPr txBox="1"/>
          <p:nvPr/>
        </p:nvSpPr>
        <p:spPr>
          <a:xfrm>
            <a:off x="5927008" y="6215226"/>
            <a:ext cx="2014075" cy="246221"/>
          </a:xfrm>
          <a:prstGeom prst="rect">
            <a:avLst/>
          </a:prstGeom>
          <a:noFill/>
        </p:spPr>
        <p:txBody>
          <a:bodyPr wrap="square">
            <a:spAutoFit/>
          </a:bodyPr>
          <a:lstStyle/>
          <a:p>
            <a:r>
              <a:rPr lang="en-US" sz="1000" b="0" i="0" u="none" strike="noStrike" baseline="0" dirty="0">
                <a:solidFill>
                  <a:schemeClr val="tx2">
                    <a:lumMod val="50000"/>
                    <a:lumOff val="50000"/>
                  </a:schemeClr>
                </a:solidFill>
                <a:latin typeface="Arial" panose="020B0604020202020204" pitchFamily="34" charset="0"/>
                <a:cs typeface="Arial" panose="020B0604020202020204" pitchFamily="34" charset="0"/>
              </a:rPr>
              <a:t>© Jones &amp; Bartlett Learning</a:t>
            </a:r>
            <a:endParaRPr lang="en-US" sz="1000" dirty="0">
              <a:solidFill>
                <a:schemeClr val="tx2">
                  <a:lumMod val="50000"/>
                  <a:lumOff val="50000"/>
                </a:schemeClr>
              </a:solidFill>
              <a:latin typeface="Arial" panose="020B0604020202020204" pitchFamily="34" charset="0"/>
              <a:cs typeface="Arial" panose="020B0604020202020204" pitchFamily="34" charset="0"/>
            </a:endParaRPr>
          </a:p>
        </p:txBody>
      </p:sp>
      <p:pic>
        <p:nvPicPr>
          <p:cNvPr id="4" name="JBECSI26Slide24.wav">
            <a:hlinkClick r:id="" action="ppaction://media"/>
            <a:extLst>
              <a:ext uri="{FF2B5EF4-FFF2-40B4-BE49-F238E27FC236}">
                <a16:creationId xmlns:a16="http://schemas.microsoft.com/office/drawing/2014/main" id="{6258E56C-7739-6727-3388-E7D3E9DAFBE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95050" y="95633"/>
            <a:ext cx="812800" cy="812800"/>
          </a:xfrm>
          <a:prstGeom prst="rect">
            <a:avLst/>
          </a:prstGeom>
        </p:spPr>
      </p:pic>
    </p:spTree>
    <p:extLst>
      <p:ext uri="{BB962C8B-B14F-4D97-AF65-F5344CB8AC3E}">
        <p14:creationId xmlns:p14="http://schemas.microsoft.com/office/powerpoint/2010/main" val="1571750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5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E6021-A252-FD0A-0BDC-468BF7E8B6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BDE7E7-39DA-CF46-5DDB-6C4EECE39A0A}"/>
              </a:ext>
            </a:extLst>
          </p:cNvPr>
          <p:cNvSpPr>
            <a:spLocks noGrp="1"/>
          </p:cNvSpPr>
          <p:nvPr>
            <p:ph type="title"/>
          </p:nvPr>
        </p:nvSpPr>
        <p:spPr/>
        <p:txBody>
          <a:bodyPr/>
          <a:lstStyle/>
          <a:p>
            <a:r>
              <a:rPr lang="en-US" dirty="0"/>
              <a:t>ECC Guideline Updates</a:t>
            </a:r>
          </a:p>
        </p:txBody>
      </p:sp>
      <p:sp>
        <p:nvSpPr>
          <p:cNvPr id="3" name="Content Placeholder 2">
            <a:extLst>
              <a:ext uri="{FF2B5EF4-FFF2-40B4-BE49-F238E27FC236}">
                <a16:creationId xmlns:a16="http://schemas.microsoft.com/office/drawing/2014/main" id="{A6C33C91-C205-5D57-195F-D480177B3EAA}"/>
              </a:ext>
            </a:extLst>
          </p:cNvPr>
          <p:cNvSpPr>
            <a:spLocks noGrp="1"/>
          </p:cNvSpPr>
          <p:nvPr>
            <p:ph idx="10"/>
          </p:nvPr>
        </p:nvSpPr>
        <p:spPr/>
        <p:txBody>
          <a:bodyPr/>
          <a:lstStyle/>
          <a:p>
            <a:r>
              <a:rPr lang="en-US" dirty="0"/>
              <a:t>Airway obstruction: Infants</a:t>
            </a:r>
          </a:p>
          <a:p>
            <a:pPr lvl="1"/>
            <a:r>
              <a:rPr lang="en-US" dirty="0"/>
              <a:t>Suggested management of severe airway obstruction in infants is cycles of five back blows, followed by five chest thrusts, repeated as necessary.</a:t>
            </a:r>
          </a:p>
        </p:txBody>
      </p:sp>
      <p:pic>
        <p:nvPicPr>
          <p:cNvPr id="6" name="Picture 5">
            <a:extLst>
              <a:ext uri="{FF2B5EF4-FFF2-40B4-BE49-F238E27FC236}">
                <a16:creationId xmlns:a16="http://schemas.microsoft.com/office/drawing/2014/main" id="{26A271B9-20BB-E37F-6246-9249022DF16A}"/>
              </a:ext>
            </a:extLst>
          </p:cNvPr>
          <p:cNvPicPr>
            <a:picLocks noChangeAspect="1"/>
          </p:cNvPicPr>
          <p:nvPr/>
        </p:nvPicPr>
        <p:blipFill>
          <a:blip r:embed="rId5"/>
          <a:stretch>
            <a:fillRect/>
          </a:stretch>
        </p:blipFill>
        <p:spPr>
          <a:xfrm>
            <a:off x="795588" y="3059105"/>
            <a:ext cx="5037176" cy="3351538"/>
          </a:xfrm>
          <a:prstGeom prst="rect">
            <a:avLst/>
          </a:prstGeom>
        </p:spPr>
      </p:pic>
      <p:pic>
        <p:nvPicPr>
          <p:cNvPr id="8" name="Picture 7">
            <a:extLst>
              <a:ext uri="{FF2B5EF4-FFF2-40B4-BE49-F238E27FC236}">
                <a16:creationId xmlns:a16="http://schemas.microsoft.com/office/drawing/2014/main" id="{9C128527-B788-3F45-0E1A-CFB535F7A941}"/>
              </a:ext>
            </a:extLst>
          </p:cNvPr>
          <p:cNvPicPr>
            <a:picLocks noChangeAspect="1"/>
          </p:cNvPicPr>
          <p:nvPr/>
        </p:nvPicPr>
        <p:blipFill>
          <a:blip r:embed="rId6"/>
          <a:stretch>
            <a:fillRect/>
          </a:stretch>
        </p:blipFill>
        <p:spPr>
          <a:xfrm flipH="1">
            <a:off x="5967226" y="3059105"/>
            <a:ext cx="5129142" cy="3371039"/>
          </a:xfrm>
          <a:prstGeom prst="rect">
            <a:avLst/>
          </a:prstGeom>
        </p:spPr>
      </p:pic>
      <p:sp>
        <p:nvSpPr>
          <p:cNvPr id="9" name="TextBox 8">
            <a:extLst>
              <a:ext uri="{FF2B5EF4-FFF2-40B4-BE49-F238E27FC236}">
                <a16:creationId xmlns:a16="http://schemas.microsoft.com/office/drawing/2014/main" id="{5CDFD2AD-81CB-C9EE-AB08-27F4C3FC3684}"/>
              </a:ext>
            </a:extLst>
          </p:cNvPr>
          <p:cNvSpPr txBox="1"/>
          <p:nvPr/>
        </p:nvSpPr>
        <p:spPr>
          <a:xfrm>
            <a:off x="4960188" y="6430090"/>
            <a:ext cx="2014075" cy="246221"/>
          </a:xfrm>
          <a:prstGeom prst="rect">
            <a:avLst/>
          </a:prstGeom>
          <a:noFill/>
        </p:spPr>
        <p:txBody>
          <a:bodyPr wrap="square">
            <a:spAutoFit/>
          </a:bodyPr>
          <a:lstStyle/>
          <a:p>
            <a:r>
              <a:rPr lang="en-US" sz="1000" b="0" i="0" u="none" strike="noStrike" baseline="0" dirty="0">
                <a:solidFill>
                  <a:schemeClr val="tx2">
                    <a:lumMod val="50000"/>
                    <a:lumOff val="50000"/>
                  </a:schemeClr>
                </a:solidFill>
                <a:latin typeface="Arial" panose="020B0604020202020204" pitchFamily="34" charset="0"/>
                <a:cs typeface="Arial" panose="020B0604020202020204" pitchFamily="34" charset="0"/>
              </a:rPr>
              <a:t>Courtesy of Rhonda Hunt</a:t>
            </a:r>
            <a:endParaRPr lang="en-US" sz="1000" dirty="0">
              <a:solidFill>
                <a:schemeClr val="tx2">
                  <a:lumMod val="50000"/>
                  <a:lumOff val="50000"/>
                </a:schemeClr>
              </a:solidFill>
              <a:latin typeface="Arial" panose="020B0604020202020204" pitchFamily="34" charset="0"/>
              <a:cs typeface="Arial" panose="020B0604020202020204" pitchFamily="34" charset="0"/>
            </a:endParaRPr>
          </a:p>
        </p:txBody>
      </p:sp>
      <p:pic>
        <p:nvPicPr>
          <p:cNvPr id="4" name="JBECSI26Slide25.wav">
            <a:hlinkClick r:id="" action="ppaction://media"/>
            <a:extLst>
              <a:ext uri="{FF2B5EF4-FFF2-40B4-BE49-F238E27FC236}">
                <a16:creationId xmlns:a16="http://schemas.microsoft.com/office/drawing/2014/main" id="{87CCA223-9941-3753-13D7-3CFADE8209F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96368" y="177800"/>
            <a:ext cx="812800" cy="812800"/>
          </a:xfrm>
          <a:prstGeom prst="rect">
            <a:avLst/>
          </a:prstGeom>
        </p:spPr>
      </p:pic>
    </p:spTree>
    <p:extLst>
      <p:ext uri="{BB962C8B-B14F-4D97-AF65-F5344CB8AC3E}">
        <p14:creationId xmlns:p14="http://schemas.microsoft.com/office/powerpoint/2010/main" val="391235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98C40-0571-4F77-9B73-7B5290E8F9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1CEB94-045B-D4E6-C42C-7E1622BB7DA5}"/>
              </a:ext>
            </a:extLst>
          </p:cNvPr>
          <p:cNvSpPr>
            <a:spLocks noGrp="1"/>
          </p:cNvSpPr>
          <p:nvPr>
            <p:ph type="title"/>
          </p:nvPr>
        </p:nvSpPr>
        <p:spPr/>
        <p:txBody>
          <a:bodyPr/>
          <a:lstStyle/>
          <a:p>
            <a:r>
              <a:rPr lang="en-US" dirty="0"/>
              <a:t>ECC Guideline Updates</a:t>
            </a:r>
          </a:p>
        </p:txBody>
      </p:sp>
      <p:sp>
        <p:nvSpPr>
          <p:cNvPr id="3" name="Content Placeholder 2">
            <a:extLst>
              <a:ext uri="{FF2B5EF4-FFF2-40B4-BE49-F238E27FC236}">
                <a16:creationId xmlns:a16="http://schemas.microsoft.com/office/drawing/2014/main" id="{DEBC1FBF-1B38-33B0-6C95-A05AD4508EA4}"/>
              </a:ext>
            </a:extLst>
          </p:cNvPr>
          <p:cNvSpPr>
            <a:spLocks noGrp="1"/>
          </p:cNvSpPr>
          <p:nvPr>
            <p:ph sz="half" idx="1"/>
          </p:nvPr>
        </p:nvSpPr>
        <p:spPr/>
        <p:txBody>
          <a:bodyPr/>
          <a:lstStyle/>
          <a:p>
            <a:r>
              <a:rPr lang="en-US" dirty="0"/>
              <a:t>Naloxone administration</a:t>
            </a:r>
          </a:p>
          <a:p>
            <a:pPr lvl="1"/>
            <a:r>
              <a:rPr lang="en-US" dirty="0"/>
              <a:t>Lay rescuers should administer naloxone in cases of respiratory/cardiac arrest from suspected opioid overdose</a:t>
            </a:r>
          </a:p>
        </p:txBody>
      </p:sp>
      <p:pic>
        <p:nvPicPr>
          <p:cNvPr id="6" name="Picture 5">
            <a:extLst>
              <a:ext uri="{FF2B5EF4-FFF2-40B4-BE49-F238E27FC236}">
                <a16:creationId xmlns:a16="http://schemas.microsoft.com/office/drawing/2014/main" id="{0CF10A3D-632E-2298-818E-0B26604784BE}"/>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6248402" y="1417585"/>
            <a:ext cx="4470324" cy="5234531"/>
          </a:xfrm>
          <a:prstGeom prst="rect">
            <a:avLst/>
          </a:prstGeom>
        </p:spPr>
      </p:pic>
      <p:sp>
        <p:nvSpPr>
          <p:cNvPr id="9" name="TextBox 8">
            <a:extLst>
              <a:ext uri="{FF2B5EF4-FFF2-40B4-BE49-F238E27FC236}">
                <a16:creationId xmlns:a16="http://schemas.microsoft.com/office/drawing/2014/main" id="{8BB64D5B-E675-DDE6-1C0B-5B8534A61207}"/>
              </a:ext>
            </a:extLst>
          </p:cNvPr>
          <p:cNvSpPr txBox="1"/>
          <p:nvPr/>
        </p:nvSpPr>
        <p:spPr>
          <a:xfrm>
            <a:off x="4528529" y="6430231"/>
            <a:ext cx="2014075" cy="246221"/>
          </a:xfrm>
          <a:prstGeom prst="rect">
            <a:avLst/>
          </a:prstGeom>
          <a:noFill/>
        </p:spPr>
        <p:txBody>
          <a:bodyPr wrap="square">
            <a:spAutoFit/>
          </a:bodyPr>
          <a:lstStyle/>
          <a:p>
            <a:r>
              <a:rPr lang="en-US" sz="1000" b="0" i="0" u="none" strike="noStrike" baseline="0" dirty="0">
                <a:solidFill>
                  <a:schemeClr val="tx2">
                    <a:lumMod val="50000"/>
                    <a:lumOff val="50000"/>
                  </a:schemeClr>
                </a:solidFill>
                <a:latin typeface="Arial" panose="020B0604020202020204" pitchFamily="34" charset="0"/>
                <a:cs typeface="Arial" panose="020B0604020202020204" pitchFamily="34" charset="0"/>
              </a:rPr>
              <a:t>© Jones &amp; Bartlett Learning</a:t>
            </a:r>
            <a:endParaRPr lang="en-US" sz="1000" dirty="0">
              <a:solidFill>
                <a:schemeClr val="tx2">
                  <a:lumMod val="50000"/>
                  <a:lumOff val="50000"/>
                </a:schemeClr>
              </a:solidFill>
              <a:latin typeface="Arial" panose="020B0604020202020204" pitchFamily="34" charset="0"/>
              <a:cs typeface="Arial" panose="020B0604020202020204" pitchFamily="34" charset="0"/>
            </a:endParaRPr>
          </a:p>
        </p:txBody>
      </p:sp>
      <p:pic>
        <p:nvPicPr>
          <p:cNvPr id="4" name="JBECSI26Slide26.wav">
            <a:hlinkClick r:id="" action="ppaction://media"/>
            <a:extLst>
              <a:ext uri="{FF2B5EF4-FFF2-40B4-BE49-F238E27FC236}">
                <a16:creationId xmlns:a16="http://schemas.microsoft.com/office/drawing/2014/main" id="{AD052F39-24F3-D2BF-6B63-BF0143007BE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42650" y="196627"/>
            <a:ext cx="812800" cy="812800"/>
          </a:xfrm>
          <a:prstGeom prst="rect">
            <a:avLst/>
          </a:prstGeom>
        </p:spPr>
      </p:pic>
    </p:spTree>
    <p:extLst>
      <p:ext uri="{BB962C8B-B14F-4D97-AF65-F5344CB8AC3E}">
        <p14:creationId xmlns:p14="http://schemas.microsoft.com/office/powerpoint/2010/main" val="2509339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6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A2BC9-BD56-D335-4018-3C2FF20CD8E7}"/>
              </a:ext>
            </a:extLst>
          </p:cNvPr>
          <p:cNvSpPr>
            <a:spLocks noGrp="1"/>
          </p:cNvSpPr>
          <p:nvPr>
            <p:ph type="title"/>
          </p:nvPr>
        </p:nvSpPr>
        <p:spPr/>
        <p:txBody>
          <a:bodyPr/>
          <a:lstStyle/>
          <a:p>
            <a:r>
              <a:rPr lang="en-US" dirty="0"/>
              <a:t>ECSI Updates: Global</a:t>
            </a:r>
          </a:p>
        </p:txBody>
      </p:sp>
      <p:sp>
        <p:nvSpPr>
          <p:cNvPr id="3" name="Content Placeholder 2">
            <a:extLst>
              <a:ext uri="{FF2B5EF4-FFF2-40B4-BE49-F238E27FC236}">
                <a16:creationId xmlns:a16="http://schemas.microsoft.com/office/drawing/2014/main" id="{637B1D43-7413-12E6-548E-287974AF02FF}"/>
              </a:ext>
            </a:extLst>
          </p:cNvPr>
          <p:cNvSpPr>
            <a:spLocks noGrp="1"/>
          </p:cNvSpPr>
          <p:nvPr>
            <p:ph sz="half" idx="1"/>
          </p:nvPr>
        </p:nvSpPr>
        <p:spPr/>
        <p:txBody>
          <a:bodyPr/>
          <a:lstStyle/>
          <a:p>
            <a:r>
              <a:rPr lang="en-US" dirty="0"/>
              <a:t>Communicating with ill/injured persons</a:t>
            </a:r>
          </a:p>
          <a:p>
            <a:r>
              <a:rPr lang="en-US" dirty="0"/>
              <a:t>Emotional considerations</a:t>
            </a:r>
          </a:p>
          <a:p>
            <a:r>
              <a:rPr lang="en-US" dirty="0"/>
              <a:t>Assessment in darker skin tones</a:t>
            </a:r>
          </a:p>
          <a:p>
            <a:r>
              <a:rPr lang="en-US" dirty="0"/>
              <a:t>Pediatric considerations</a:t>
            </a:r>
          </a:p>
          <a:p>
            <a:r>
              <a:rPr lang="en-US" dirty="0"/>
              <a:t>Shock in injured persons</a:t>
            </a:r>
          </a:p>
          <a:p>
            <a:r>
              <a:rPr lang="en-US" dirty="0"/>
              <a:t>Manufactured vs improvised tourniquets</a:t>
            </a:r>
          </a:p>
          <a:p>
            <a:r>
              <a:rPr lang="en-US" dirty="0"/>
              <a:t>Self-care techniques</a:t>
            </a:r>
          </a:p>
        </p:txBody>
      </p:sp>
      <p:sp>
        <p:nvSpPr>
          <p:cNvPr id="7" name="Content Placeholder 6">
            <a:extLst>
              <a:ext uri="{FF2B5EF4-FFF2-40B4-BE49-F238E27FC236}">
                <a16:creationId xmlns:a16="http://schemas.microsoft.com/office/drawing/2014/main" id="{2C87FFB9-3D63-09F8-75A8-1B7B8285E6FF}"/>
              </a:ext>
            </a:extLst>
          </p:cNvPr>
          <p:cNvSpPr>
            <a:spLocks noGrp="1"/>
          </p:cNvSpPr>
          <p:nvPr>
            <p:ph sz="half" idx="10"/>
          </p:nvPr>
        </p:nvSpPr>
        <p:spPr/>
        <p:txBody>
          <a:bodyPr/>
          <a:lstStyle/>
          <a:p>
            <a:r>
              <a:rPr lang="en-US" dirty="0"/>
              <a:t>Meets the following:</a:t>
            </a:r>
          </a:p>
          <a:p>
            <a:pPr lvl="1"/>
            <a:r>
              <a:rPr lang="en-US" dirty="0"/>
              <a:t>ILCOR </a:t>
            </a:r>
            <a:r>
              <a:rPr lang="en-US" dirty="0" err="1"/>
              <a:t>CoSTRs</a:t>
            </a:r>
            <a:endParaRPr lang="en-US" dirty="0"/>
          </a:p>
          <a:p>
            <a:pPr lvl="1"/>
            <a:r>
              <a:rPr lang="en-US" dirty="0"/>
              <a:t>ECC Guidelines</a:t>
            </a:r>
          </a:p>
          <a:p>
            <a:pPr lvl="1"/>
            <a:r>
              <a:rPr lang="en-US" dirty="0"/>
              <a:t>Stop the Bleed campaign</a:t>
            </a:r>
          </a:p>
        </p:txBody>
      </p:sp>
      <p:pic>
        <p:nvPicPr>
          <p:cNvPr id="6" name="Picture 5">
            <a:extLst>
              <a:ext uri="{FF2B5EF4-FFF2-40B4-BE49-F238E27FC236}">
                <a16:creationId xmlns:a16="http://schemas.microsoft.com/office/drawing/2014/main" id="{C3C1CFD3-9BF3-F433-6621-6E24EE50CDCE}"/>
              </a:ext>
            </a:extLst>
          </p:cNvPr>
          <p:cNvPicPr>
            <a:picLocks noChangeAspect="1"/>
          </p:cNvPicPr>
          <p:nvPr/>
        </p:nvPicPr>
        <p:blipFill>
          <a:blip r:embed="rId5"/>
          <a:stretch>
            <a:fillRect/>
          </a:stretch>
        </p:blipFill>
        <p:spPr>
          <a:xfrm>
            <a:off x="7503091" y="3429000"/>
            <a:ext cx="2273854" cy="3264480"/>
          </a:xfrm>
          <a:prstGeom prst="rect">
            <a:avLst/>
          </a:prstGeom>
        </p:spPr>
      </p:pic>
      <p:sp>
        <p:nvSpPr>
          <p:cNvPr id="8" name="TextBox 7">
            <a:extLst>
              <a:ext uri="{FF2B5EF4-FFF2-40B4-BE49-F238E27FC236}">
                <a16:creationId xmlns:a16="http://schemas.microsoft.com/office/drawing/2014/main" id="{8D811B0C-56D6-FEC0-66C4-7480E2DB7D62}"/>
              </a:ext>
            </a:extLst>
          </p:cNvPr>
          <p:cNvSpPr txBox="1"/>
          <p:nvPr/>
        </p:nvSpPr>
        <p:spPr>
          <a:xfrm>
            <a:off x="5791464" y="6451840"/>
            <a:ext cx="2014075" cy="246221"/>
          </a:xfrm>
          <a:prstGeom prst="rect">
            <a:avLst/>
          </a:prstGeom>
          <a:noFill/>
        </p:spPr>
        <p:txBody>
          <a:bodyPr wrap="square">
            <a:spAutoFit/>
          </a:bodyPr>
          <a:lstStyle/>
          <a:p>
            <a:r>
              <a:rPr lang="en-US" sz="1000" b="0" i="0" u="none" strike="noStrike" baseline="0" dirty="0">
                <a:solidFill>
                  <a:schemeClr val="tx2">
                    <a:lumMod val="50000"/>
                    <a:lumOff val="50000"/>
                  </a:schemeClr>
                </a:solidFill>
                <a:latin typeface="Arial" panose="020B0604020202020204" pitchFamily="34" charset="0"/>
                <a:cs typeface="Arial" panose="020B0604020202020204" pitchFamily="34" charset="0"/>
              </a:rPr>
              <a:t>© Jones &amp; Bartlett Learning</a:t>
            </a:r>
            <a:endParaRPr lang="en-US" sz="1000" dirty="0">
              <a:solidFill>
                <a:schemeClr val="tx2">
                  <a:lumMod val="50000"/>
                  <a:lumOff val="50000"/>
                </a:schemeClr>
              </a:solidFill>
              <a:latin typeface="Arial" panose="020B0604020202020204" pitchFamily="34" charset="0"/>
              <a:cs typeface="Arial" panose="020B0604020202020204" pitchFamily="34" charset="0"/>
            </a:endParaRPr>
          </a:p>
        </p:txBody>
      </p:sp>
      <p:pic>
        <p:nvPicPr>
          <p:cNvPr id="4" name="JBECSI26Slide27.wav">
            <a:hlinkClick r:id="" action="ppaction://media"/>
            <a:extLst>
              <a:ext uri="{FF2B5EF4-FFF2-40B4-BE49-F238E27FC236}">
                <a16:creationId xmlns:a16="http://schemas.microsoft.com/office/drawing/2014/main" id="{2CEAC7E8-DFC4-3395-D605-C1EE71622E4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90300" y="196627"/>
            <a:ext cx="812800" cy="812800"/>
          </a:xfrm>
          <a:prstGeom prst="rect">
            <a:avLst/>
          </a:prstGeom>
        </p:spPr>
      </p:pic>
    </p:spTree>
    <p:extLst>
      <p:ext uri="{BB962C8B-B14F-4D97-AF65-F5344CB8AC3E}">
        <p14:creationId xmlns:p14="http://schemas.microsoft.com/office/powerpoint/2010/main" val="3532113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9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69413-186F-12FC-D39C-1B0A220B4378}"/>
              </a:ext>
            </a:extLst>
          </p:cNvPr>
          <p:cNvSpPr>
            <a:spLocks noGrp="1"/>
          </p:cNvSpPr>
          <p:nvPr>
            <p:ph type="title"/>
          </p:nvPr>
        </p:nvSpPr>
        <p:spPr/>
        <p:txBody>
          <a:bodyPr/>
          <a:lstStyle/>
          <a:p>
            <a:r>
              <a:rPr lang="en-US" dirty="0"/>
              <a:t>ECSI Updates: Program Releases</a:t>
            </a:r>
          </a:p>
        </p:txBody>
      </p:sp>
      <p:sp>
        <p:nvSpPr>
          <p:cNvPr id="3" name="Content Placeholder 2">
            <a:extLst>
              <a:ext uri="{FF2B5EF4-FFF2-40B4-BE49-F238E27FC236}">
                <a16:creationId xmlns:a16="http://schemas.microsoft.com/office/drawing/2014/main" id="{5B911CCB-C829-DF08-DA30-E576F89EC5B9}"/>
              </a:ext>
            </a:extLst>
          </p:cNvPr>
          <p:cNvSpPr>
            <a:spLocks noGrp="1"/>
          </p:cNvSpPr>
          <p:nvPr>
            <p:ph idx="10"/>
          </p:nvPr>
        </p:nvSpPr>
        <p:spPr>
          <a:xfrm>
            <a:off x="419100" y="1379740"/>
            <a:ext cx="11303000" cy="4809836"/>
          </a:xfrm>
        </p:spPr>
        <p:txBody>
          <a:bodyPr/>
          <a:lstStyle/>
          <a:p>
            <a:r>
              <a:rPr lang="en-US" dirty="0"/>
              <a:t>Live:</a:t>
            </a:r>
          </a:p>
          <a:p>
            <a:pPr lvl="1"/>
            <a:r>
              <a:rPr lang="en-US" i="1" dirty="0"/>
              <a:t>Instructor Development Course</a:t>
            </a:r>
          </a:p>
          <a:p>
            <a:pPr lvl="1"/>
            <a:r>
              <a:rPr lang="en-US" i="1" dirty="0"/>
              <a:t>Standard First Aid, CPR, and AED </a:t>
            </a:r>
            <a:r>
              <a:rPr lang="en-US" dirty="0"/>
              <a:t>Ninth Edition</a:t>
            </a:r>
          </a:p>
          <a:p>
            <a:r>
              <a:rPr lang="en-US" dirty="0"/>
              <a:t>To come 2026:</a:t>
            </a:r>
          </a:p>
          <a:p>
            <a:pPr lvl="1"/>
            <a:r>
              <a:rPr lang="en-US" i="1" dirty="0"/>
              <a:t>First Aid, CPR, and AED Guide </a:t>
            </a:r>
            <a:r>
              <a:rPr lang="en-US" dirty="0"/>
              <a:t>Ninth Edition</a:t>
            </a:r>
          </a:p>
          <a:p>
            <a:pPr lvl="1"/>
            <a:r>
              <a:rPr lang="en-US" i="1" dirty="0"/>
              <a:t>CPR and AED</a:t>
            </a:r>
            <a:r>
              <a:rPr lang="en-US" dirty="0"/>
              <a:t> Ninth Edition</a:t>
            </a:r>
          </a:p>
          <a:p>
            <a:pPr lvl="1"/>
            <a:r>
              <a:rPr lang="en-US" i="1" dirty="0"/>
              <a:t>Basic Life Support</a:t>
            </a:r>
            <a:r>
              <a:rPr lang="en-US" dirty="0"/>
              <a:t> Seventh Edition</a:t>
            </a:r>
          </a:p>
          <a:p>
            <a:r>
              <a:rPr lang="en-US" dirty="0"/>
              <a:t>To come 2027:</a:t>
            </a:r>
          </a:p>
          <a:p>
            <a:pPr lvl="1"/>
            <a:r>
              <a:rPr lang="en-US" i="1" dirty="0"/>
              <a:t>Advanced First Aid, CPR, and AED </a:t>
            </a:r>
            <a:r>
              <a:rPr lang="en-US" dirty="0"/>
              <a:t>Ninth Edition</a:t>
            </a:r>
          </a:p>
          <a:p>
            <a:pPr lvl="1"/>
            <a:r>
              <a:rPr lang="en-US" i="1" dirty="0"/>
              <a:t>Wilderness First Aid: Emergency Care in Remote Locations </a:t>
            </a:r>
            <a:r>
              <a:rPr lang="en-US" dirty="0"/>
              <a:t>Seventh Edition</a:t>
            </a:r>
          </a:p>
          <a:p>
            <a:pPr lvl="1"/>
            <a:r>
              <a:rPr lang="en-US" i="1" dirty="0"/>
              <a:t>Wilderness First Aid Guide </a:t>
            </a:r>
            <a:r>
              <a:rPr lang="en-US" dirty="0"/>
              <a:t>Fourth Edition</a:t>
            </a:r>
          </a:p>
          <a:p>
            <a:endParaRPr lang="en-US" dirty="0"/>
          </a:p>
        </p:txBody>
      </p:sp>
      <p:pic>
        <p:nvPicPr>
          <p:cNvPr id="4" name="JBECSI26Slide28.wav">
            <a:hlinkClick r:id="" action="ppaction://media"/>
            <a:extLst>
              <a:ext uri="{FF2B5EF4-FFF2-40B4-BE49-F238E27FC236}">
                <a16:creationId xmlns:a16="http://schemas.microsoft.com/office/drawing/2014/main" id="{11F92ECB-4DCC-44FF-F2DF-926114A7B54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37900" y="196627"/>
            <a:ext cx="812800" cy="812800"/>
          </a:xfrm>
          <a:prstGeom prst="rect">
            <a:avLst/>
          </a:prstGeom>
        </p:spPr>
      </p:pic>
    </p:spTree>
    <p:extLst>
      <p:ext uri="{BB962C8B-B14F-4D97-AF65-F5344CB8AC3E}">
        <p14:creationId xmlns:p14="http://schemas.microsoft.com/office/powerpoint/2010/main" val="180829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8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51979-33F7-D5A9-C700-0F030D8CC835}"/>
              </a:ext>
            </a:extLst>
          </p:cNvPr>
          <p:cNvSpPr>
            <a:spLocks noGrp="1"/>
          </p:cNvSpPr>
          <p:nvPr>
            <p:ph type="title"/>
          </p:nvPr>
        </p:nvSpPr>
        <p:spPr/>
        <p:txBody>
          <a:bodyPr/>
          <a:lstStyle/>
          <a:p>
            <a:r>
              <a:rPr lang="en-US" dirty="0"/>
              <a:t>ECSI Updates: Instructor Development </a:t>
            </a:r>
          </a:p>
        </p:txBody>
      </p:sp>
      <p:sp>
        <p:nvSpPr>
          <p:cNvPr id="3" name="Content Placeholder 2">
            <a:extLst>
              <a:ext uri="{FF2B5EF4-FFF2-40B4-BE49-F238E27FC236}">
                <a16:creationId xmlns:a16="http://schemas.microsoft.com/office/drawing/2014/main" id="{0423DD18-BBCF-50C2-1FD0-ACBE66523289}"/>
              </a:ext>
            </a:extLst>
          </p:cNvPr>
          <p:cNvSpPr>
            <a:spLocks noGrp="1"/>
          </p:cNvSpPr>
          <p:nvPr>
            <p:ph sz="half" idx="1"/>
          </p:nvPr>
        </p:nvSpPr>
        <p:spPr>
          <a:xfrm>
            <a:off x="495300" y="1461051"/>
            <a:ext cx="6055812" cy="5134301"/>
          </a:xfrm>
        </p:spPr>
        <p:txBody>
          <a:bodyPr/>
          <a:lstStyle/>
          <a:p>
            <a:r>
              <a:rPr lang="en-US" dirty="0"/>
              <a:t> Instructor Development Course (IDC)</a:t>
            </a:r>
          </a:p>
          <a:p>
            <a:pPr lvl="1"/>
            <a:r>
              <a:rPr lang="en-US" dirty="0"/>
              <a:t>Instructor Development Orientation (IDO)</a:t>
            </a:r>
          </a:p>
          <a:p>
            <a:pPr lvl="1"/>
            <a:r>
              <a:rPr lang="en-US" dirty="0"/>
              <a:t>Education Center Orientation (ECO)</a:t>
            </a:r>
          </a:p>
          <a:p>
            <a:pPr lvl="1"/>
            <a:r>
              <a:rPr lang="en-US" dirty="0"/>
              <a:t>Monitored Teaching Experience (MTE)</a:t>
            </a:r>
          </a:p>
        </p:txBody>
      </p:sp>
      <p:pic>
        <p:nvPicPr>
          <p:cNvPr id="4" name="Picture 3" descr="The first page of the Emergency Care &amp; Safety Institute (ECSI) Instructor Candidate Manual, a component of the ECSI Instructor Development Course.">
            <a:extLst>
              <a:ext uri="{FF2B5EF4-FFF2-40B4-BE49-F238E27FC236}">
                <a16:creationId xmlns:a16="http://schemas.microsoft.com/office/drawing/2014/main" id="{14EDBB13-EA11-3E6F-27CD-A3903B6FA2B6}"/>
              </a:ext>
            </a:extLst>
          </p:cNvPr>
          <p:cNvPicPr>
            <a:picLocks noChangeAspect="1"/>
          </p:cNvPicPr>
          <p:nvPr/>
        </p:nvPicPr>
        <p:blipFill>
          <a:blip r:embed="rId5"/>
          <a:stretch>
            <a:fillRect/>
          </a:stretch>
        </p:blipFill>
        <p:spPr>
          <a:xfrm>
            <a:off x="6965016" y="1309466"/>
            <a:ext cx="4007162" cy="5285886"/>
          </a:xfrm>
          <a:prstGeom prst="rect">
            <a:avLst/>
          </a:prstGeom>
          <a:ln>
            <a:solidFill>
              <a:srgbClr val="442D6E"/>
            </a:solidFill>
          </a:ln>
        </p:spPr>
      </p:pic>
      <p:pic>
        <p:nvPicPr>
          <p:cNvPr id="5" name="JBECSI26Slide29.wav">
            <a:hlinkClick r:id="" action="ppaction://media"/>
            <a:extLst>
              <a:ext uri="{FF2B5EF4-FFF2-40B4-BE49-F238E27FC236}">
                <a16:creationId xmlns:a16="http://schemas.microsoft.com/office/drawing/2014/main" id="{5DE0EA81-8346-F018-6DC8-C13F0C6EE25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95050" y="196627"/>
            <a:ext cx="812800" cy="812800"/>
          </a:xfrm>
          <a:prstGeom prst="rect">
            <a:avLst/>
          </a:prstGeom>
        </p:spPr>
      </p:pic>
    </p:spTree>
    <p:extLst>
      <p:ext uri="{BB962C8B-B14F-4D97-AF65-F5344CB8AC3E}">
        <p14:creationId xmlns:p14="http://schemas.microsoft.com/office/powerpoint/2010/main" val="3302958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16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4B380-4E27-5B4B-5E52-816A0C9BA31C}"/>
              </a:ext>
            </a:extLst>
          </p:cNvPr>
          <p:cNvSpPr>
            <a:spLocks noGrp="1"/>
          </p:cNvSpPr>
          <p:nvPr>
            <p:ph type="title"/>
          </p:nvPr>
        </p:nvSpPr>
        <p:spPr/>
        <p:txBody>
          <a:bodyPr/>
          <a:lstStyle/>
          <a:p>
            <a:r>
              <a:rPr lang="en-US" dirty="0"/>
              <a:t>For More Information</a:t>
            </a:r>
          </a:p>
        </p:txBody>
      </p:sp>
      <p:sp>
        <p:nvSpPr>
          <p:cNvPr id="3" name="Content Placeholder 2">
            <a:extLst>
              <a:ext uri="{FF2B5EF4-FFF2-40B4-BE49-F238E27FC236}">
                <a16:creationId xmlns:a16="http://schemas.microsoft.com/office/drawing/2014/main" id="{3077E205-CDA0-20CB-1292-34D34759AB67}"/>
              </a:ext>
            </a:extLst>
          </p:cNvPr>
          <p:cNvSpPr>
            <a:spLocks noGrp="1"/>
          </p:cNvSpPr>
          <p:nvPr>
            <p:ph idx="10"/>
          </p:nvPr>
        </p:nvSpPr>
        <p:spPr/>
        <p:txBody>
          <a:bodyPr/>
          <a:lstStyle/>
          <a:p>
            <a:r>
              <a:rPr lang="en-US" dirty="0">
                <a:hlinkClick r:id="rId5"/>
              </a:rPr>
              <a:t> 2025 </a:t>
            </a:r>
            <a:r>
              <a:rPr lang="en-US" dirty="0" err="1">
                <a:hlinkClick r:id="rId5"/>
              </a:rPr>
              <a:t>CoSTR</a:t>
            </a:r>
            <a:r>
              <a:rPr lang="en-US" dirty="0">
                <a:hlinkClick r:id="rId5"/>
              </a:rPr>
              <a:t> document</a:t>
            </a:r>
            <a:endParaRPr lang="en-US" dirty="0"/>
          </a:p>
          <a:p>
            <a:r>
              <a:rPr lang="en-US" dirty="0">
                <a:hlinkClick r:id="rId6"/>
              </a:rPr>
              <a:t> 2025 ECC document</a:t>
            </a:r>
            <a:endParaRPr lang="en-US" dirty="0"/>
          </a:p>
          <a:p>
            <a:r>
              <a:rPr lang="en-US" dirty="0">
                <a:hlinkClick r:id="rId7"/>
              </a:rPr>
              <a:t> ECSI Blog: Understanding Guidelines</a:t>
            </a:r>
            <a:endParaRPr lang="en-US" dirty="0"/>
          </a:p>
        </p:txBody>
      </p:sp>
      <p:pic>
        <p:nvPicPr>
          <p:cNvPr id="4" name="JBECSI26Slide30.wav">
            <a:hlinkClick r:id="" action="ppaction://media"/>
            <a:extLst>
              <a:ext uri="{FF2B5EF4-FFF2-40B4-BE49-F238E27FC236}">
                <a16:creationId xmlns:a16="http://schemas.microsoft.com/office/drawing/2014/main" id="{17BC5A21-24AB-E0F6-6CB3-C422034DEBD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15700" y="177800"/>
            <a:ext cx="812800" cy="812800"/>
          </a:xfrm>
          <a:prstGeom prst="rect">
            <a:avLst/>
          </a:prstGeom>
        </p:spPr>
      </p:pic>
    </p:spTree>
    <p:extLst>
      <p:ext uri="{BB962C8B-B14F-4D97-AF65-F5344CB8AC3E}">
        <p14:creationId xmlns:p14="http://schemas.microsoft.com/office/powerpoint/2010/main" val="703395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5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AC674-A016-CB1D-8DCB-4CF358DDC3D9}"/>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B12DB93B-5C8E-49C2-822F-7F9967D37BD3}"/>
              </a:ext>
            </a:extLst>
          </p:cNvPr>
          <p:cNvSpPr>
            <a:spLocks noGrp="1"/>
          </p:cNvSpPr>
          <p:nvPr>
            <p:ph idx="10"/>
          </p:nvPr>
        </p:nvSpPr>
        <p:spPr/>
        <p:txBody>
          <a:bodyPr/>
          <a:lstStyle/>
          <a:p>
            <a:r>
              <a:rPr lang="en-US" dirty="0"/>
              <a:t> For questions, please email </a:t>
            </a:r>
            <a:r>
              <a:rPr lang="en-US" dirty="0">
                <a:hlinkClick r:id="rId5"/>
              </a:rPr>
              <a:t>info@ecsinstitute.org</a:t>
            </a:r>
            <a:endParaRPr lang="en-US" dirty="0"/>
          </a:p>
        </p:txBody>
      </p:sp>
      <p:pic>
        <p:nvPicPr>
          <p:cNvPr id="4" name="Picture 3" descr="The Emergency Care and Safety Institute (ECSI) logo.">
            <a:extLst>
              <a:ext uri="{FF2B5EF4-FFF2-40B4-BE49-F238E27FC236}">
                <a16:creationId xmlns:a16="http://schemas.microsoft.com/office/drawing/2014/main" id="{F7CC8C24-E9CA-6749-6C4B-CAD806B4BFBE}"/>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235236" y="3429000"/>
            <a:ext cx="3670727" cy="1399032"/>
          </a:xfrm>
          <a:prstGeom prst="rect">
            <a:avLst/>
          </a:prstGeom>
        </p:spPr>
      </p:pic>
      <p:pic>
        <p:nvPicPr>
          <p:cNvPr id="5" name="JBECSI26Slide31.wav">
            <a:hlinkClick r:id="" action="ppaction://media"/>
            <a:extLst>
              <a:ext uri="{FF2B5EF4-FFF2-40B4-BE49-F238E27FC236}">
                <a16:creationId xmlns:a16="http://schemas.microsoft.com/office/drawing/2014/main" id="{0109F50E-77DF-B59E-E74A-A099F6EFFAC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76000" y="196627"/>
            <a:ext cx="812800" cy="812800"/>
          </a:xfrm>
          <a:prstGeom prst="rect">
            <a:avLst/>
          </a:prstGeom>
        </p:spPr>
      </p:pic>
    </p:spTree>
    <p:extLst>
      <p:ext uri="{BB962C8B-B14F-4D97-AF65-F5344CB8AC3E}">
        <p14:creationId xmlns:p14="http://schemas.microsoft.com/office/powerpoint/2010/main" val="182798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28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Educational subjects 16x9">
  <a:themeElements>
    <a:clrScheme name="JBLPSG PPT 1">
      <a:dk1>
        <a:srgbClr val="3C4743"/>
      </a:dk1>
      <a:lt1>
        <a:srgbClr val="E1E1E1"/>
      </a:lt1>
      <a:dk2>
        <a:srgbClr val="000000"/>
      </a:dk2>
      <a:lt2>
        <a:srgbClr val="FFFFFF"/>
      </a:lt2>
      <a:accent1>
        <a:srgbClr val="FFC324"/>
      </a:accent1>
      <a:accent2>
        <a:srgbClr val="F05123"/>
      </a:accent2>
      <a:accent3>
        <a:srgbClr val="418AC9"/>
      </a:accent3>
      <a:accent4>
        <a:srgbClr val="B7B7B7"/>
      </a:accent4>
      <a:accent5>
        <a:srgbClr val="00B18A"/>
      </a:accent5>
      <a:accent6>
        <a:srgbClr val="7BABBF"/>
      </a:accent6>
      <a:hlink>
        <a:srgbClr val="004B91"/>
      </a:hlink>
      <a:folHlink>
        <a:srgbClr val="5C284B"/>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27.potx" id="{6B18C398-4F76-4BDC-B8A4-D02A96E0AA82}" vid="{FBF1AC64-E511-41D2-AA23-0E693E79CD77}"/>
    </a:ext>
  </a:extLst>
</a:theme>
</file>

<file path=ppt/theme/theme2.xml><?xml version="1.0" encoding="utf-8"?>
<a:theme xmlns:a="http://schemas.openxmlformats.org/drawingml/2006/main"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64640</TotalTime>
  <Words>3445</Words>
  <Application>Microsoft Macintosh PowerPoint</Application>
  <PresentationFormat>Widescreen</PresentationFormat>
  <Paragraphs>229</Paragraphs>
  <Slides>31</Slides>
  <Notes>31</Notes>
  <HiddenSlides>0</HiddenSlides>
  <MMClips>31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ＭＳ Ｐゴシック</vt:lpstr>
      <vt:lpstr>Arial</vt:lpstr>
      <vt:lpstr>Courier New</vt:lpstr>
      <vt:lpstr>Montserrat</vt:lpstr>
      <vt:lpstr>Montserrat Black</vt:lpstr>
      <vt:lpstr>Noah W00 Regular</vt:lpstr>
      <vt:lpstr>Segoe UI</vt:lpstr>
      <vt:lpstr>Wingdings</vt:lpstr>
      <vt:lpstr>Educational subjects 16x9</vt:lpstr>
      <vt:lpstr>Based on the new 2025 ILCOR/ECC Guidelines</vt:lpstr>
      <vt:lpstr>Contents</vt:lpstr>
      <vt:lpstr>ILCOR Overview: General</vt:lpstr>
      <vt:lpstr>ILCOR Overview: Task Forces</vt:lpstr>
      <vt:lpstr>ILCOR Overview: CoSTR</vt:lpstr>
      <vt:lpstr>ILCOR Overview: ECC Guidelines</vt:lpstr>
      <vt:lpstr>CoSTR Updates: Resuscitation</vt:lpstr>
      <vt:lpstr>CoSTR Updates: Resuscitation</vt:lpstr>
      <vt:lpstr>CoSTR Updates: Resuscitation</vt:lpstr>
      <vt:lpstr>CoSTR Updates: Resuscitation</vt:lpstr>
      <vt:lpstr>CoSTR Updates: Defibrillation</vt:lpstr>
      <vt:lpstr>CoSTR Updates: Defibrillation</vt:lpstr>
      <vt:lpstr>CoSTR Updates: First Aid</vt:lpstr>
      <vt:lpstr>CoSTR Updates: First Aid</vt:lpstr>
      <vt:lpstr>CoSTR Updates: First Aid</vt:lpstr>
      <vt:lpstr>CoSTR Updates: First Aid</vt:lpstr>
      <vt:lpstr>CoSTR Updates: Education</vt:lpstr>
      <vt:lpstr>CoSTR Updates: Education</vt:lpstr>
      <vt:lpstr>CoSTR Updates: Education</vt:lpstr>
      <vt:lpstr>CoSTR Updates: Education</vt:lpstr>
      <vt:lpstr>ECC Guideline Updates</vt:lpstr>
      <vt:lpstr>ECC Guideline Updates</vt:lpstr>
      <vt:lpstr>ECC Guideline Updates</vt:lpstr>
      <vt:lpstr>ECC Guideline Updates</vt:lpstr>
      <vt:lpstr>ECC Guideline Updates</vt:lpstr>
      <vt:lpstr>ECC Guideline Updates</vt:lpstr>
      <vt:lpstr>ECSI Updates: Global</vt:lpstr>
      <vt:lpstr>ECSI Updates: Program Releases</vt:lpstr>
      <vt:lpstr>ECSI Updates: Instructor Development </vt:lpstr>
      <vt:lpstr>For More Information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Emergency Care &amp; Safety Institute (ECSI)</dc:creator>
  <cp:lastModifiedBy>Briana Yates</cp:lastModifiedBy>
  <cp:revision>325</cp:revision>
  <dcterms:created xsi:type="dcterms:W3CDTF">2019-03-08T18:11:57Z</dcterms:created>
  <dcterms:modified xsi:type="dcterms:W3CDTF">2026-09-10T20:51:35Z</dcterms:modified>
</cp:coreProperties>
</file>